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4" r:id="rId8"/>
  </p:sldMasterIdLst>
  <p:notesMasterIdLst>
    <p:notesMasterId r:id="rId13"/>
  </p:notesMasterIdLst>
  <p:handoutMasterIdLst>
    <p:handoutMasterId r:id="rId71"/>
  </p:handoutMasterIdLst>
  <p:sldIdLst>
    <p:sldId id="1452" r:id="rId9"/>
    <p:sldId id="1438" r:id="rId10"/>
    <p:sldId id="464" r:id="rId11"/>
    <p:sldId id="1355" r:id="rId12"/>
    <p:sldId id="1356" r:id="rId14"/>
    <p:sldId id="1361" r:id="rId15"/>
    <p:sldId id="1366" r:id="rId16"/>
    <p:sldId id="1367" r:id="rId17"/>
    <p:sldId id="1195" r:id="rId18"/>
    <p:sldId id="1384" r:id="rId19"/>
    <p:sldId id="1439" r:id="rId20"/>
    <p:sldId id="1444" r:id="rId21"/>
    <p:sldId id="1363" r:id="rId22"/>
    <p:sldId id="1364" r:id="rId23"/>
    <p:sldId id="1357" r:id="rId24"/>
    <p:sldId id="1371" r:id="rId25"/>
    <p:sldId id="1372" r:id="rId26"/>
    <p:sldId id="1385" r:id="rId27"/>
    <p:sldId id="1386" r:id="rId28"/>
    <p:sldId id="1440" r:id="rId29"/>
    <p:sldId id="1445" r:id="rId30"/>
    <p:sldId id="1375" r:id="rId31"/>
    <p:sldId id="1376" r:id="rId32"/>
    <p:sldId id="471" r:id="rId33"/>
    <p:sldId id="1378" r:id="rId34"/>
    <p:sldId id="1388" r:id="rId35"/>
    <p:sldId id="1442" r:id="rId36"/>
    <p:sldId id="1447" r:id="rId37"/>
    <p:sldId id="423" r:id="rId38"/>
    <p:sldId id="1391" r:id="rId39"/>
    <p:sldId id="1392" r:id="rId40"/>
    <p:sldId id="1393" r:id="rId41"/>
    <p:sldId id="1394" r:id="rId42"/>
    <p:sldId id="1396" r:id="rId43"/>
    <p:sldId id="1414" r:id="rId44"/>
    <p:sldId id="1415" r:id="rId45"/>
    <p:sldId id="1397" r:id="rId46"/>
    <p:sldId id="1398" r:id="rId47"/>
    <p:sldId id="1347" r:id="rId48"/>
    <p:sldId id="1419" r:id="rId49"/>
    <p:sldId id="1420" r:id="rId50"/>
    <p:sldId id="1443" r:id="rId51"/>
    <p:sldId id="1448" r:id="rId52"/>
    <p:sldId id="1402" r:id="rId53"/>
    <p:sldId id="1405" r:id="rId54"/>
    <p:sldId id="1406" r:id="rId55"/>
    <p:sldId id="1407" r:id="rId56"/>
    <p:sldId id="1411" r:id="rId57"/>
    <p:sldId id="1408" r:id="rId58"/>
    <p:sldId id="1422" r:id="rId59"/>
    <p:sldId id="1417" r:id="rId60"/>
    <p:sldId id="1418" r:id="rId61"/>
    <p:sldId id="1423" r:id="rId62"/>
    <p:sldId id="1449" r:id="rId63"/>
    <p:sldId id="1424" r:id="rId64"/>
    <p:sldId id="1425" r:id="rId65"/>
    <p:sldId id="1427" r:id="rId66"/>
    <p:sldId id="1428" r:id="rId67"/>
    <p:sldId id="1432" r:id="rId68"/>
    <p:sldId id="1434" r:id="rId69"/>
    <p:sldId id="1453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A26"/>
    <a:srgbClr val="8A8A8A"/>
    <a:srgbClr val="4C5252"/>
    <a:srgbClr val="F9F9F9"/>
    <a:srgbClr val="48504F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 autoAdjust="0"/>
    <p:restoredTop sz="92535" autoAdjust="0"/>
  </p:normalViewPr>
  <p:slideViewPr>
    <p:cSldViewPr snapToGrid="0">
      <p:cViewPr varScale="1">
        <p:scale>
          <a:sx n="114" d="100"/>
          <a:sy n="114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5" Type="http://schemas.openxmlformats.org/officeDocument/2006/relationships/tags" Target="tags/tag1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7.svg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16.xml"/><Relationship Id="rId11" Type="http://schemas.openxmlformats.org/officeDocument/2006/relationships/image" Target="../media/image38.jpe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4.jpeg"/><Relationship Id="rId11" Type="http://schemas.openxmlformats.org/officeDocument/2006/relationships/notesSlide" Target="../notesSlides/notesSlide5.xml"/><Relationship Id="rId10" Type="http://schemas.openxmlformats.org/officeDocument/2006/relationships/vmlDrawing" Target="../drawings/vmlDrawing1.v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4666" y="5174812"/>
            <a:ext cx="1481455" cy="1481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05749"/>
            <a:ext cx="3183835" cy="336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35" y="1632578"/>
            <a:ext cx="3716782" cy="614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30" y="2351594"/>
            <a:ext cx="5751076" cy="454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06" y="2386169"/>
            <a:ext cx="528029" cy="385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30" y="2953438"/>
            <a:ext cx="1556853" cy="4191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253" y="3398954"/>
            <a:ext cx="4614692" cy="725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802" y="4253261"/>
            <a:ext cx="3081130" cy="5227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468" y="4806890"/>
            <a:ext cx="1841500" cy="7324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584" y="5701826"/>
            <a:ext cx="1457783" cy="52279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979" y="2717072"/>
            <a:ext cx="4614692" cy="23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占位符 2"/>
          <p:cNvSpPr txBox="1"/>
          <p:nvPr/>
        </p:nvSpPr>
        <p:spPr>
          <a:xfrm>
            <a:off x="1160434" y="4264868"/>
            <a:ext cx="250463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对似然函数两边，同时取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ln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140771" y="4957674"/>
            <a:ext cx="18890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对参数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求导函数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5869701" y="4975633"/>
            <a:ext cx="1841500" cy="4816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时 概率最大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188352" y="5748425"/>
            <a:ext cx="1623674" cy="4816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zh-CN" altLang="en-US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lang="en-US" altLang="zh-CN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的均值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40013" y="901085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理解逻辑回归算法的原理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知道逻辑回归的损失函数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原理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79016" y="2678449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基本思想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占位符 2"/>
              <p:cNvSpPr txBox="1"/>
              <p:nvPr/>
            </p:nvSpPr>
            <p:spPr>
              <a:xfrm>
                <a:off x="1961454" y="3184249"/>
                <a:ext cx="7266752" cy="1696376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利用线性模型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 + b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根据特征的重要性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计算出一个值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再使用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sigmoid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函数将 </a:t>
                </a:r>
                <a:r>
                  <a:rPr kumimoji="0" lang="en-GB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f(x)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的输出值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映射为概率值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333500" marR="0" lvl="1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设置阈值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0.5)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，输出概率值大于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0.5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，则将未知样本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输出为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类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333500" marR="0" lvl="1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否则输出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类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454" y="3184249"/>
                <a:ext cx="7266752" cy="1696376"/>
              </a:xfrm>
              <a:prstGeom prst="rect">
                <a:avLst/>
              </a:prstGeom>
              <a:blipFill rotWithShape="1">
                <a:blip r:embed="rId1"/>
                <a:stretch>
                  <a:fillRect l="-8" t="-21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/>
          <p:cNvSpPr txBox="1"/>
          <p:nvPr/>
        </p:nvSpPr>
        <p:spPr>
          <a:xfrm>
            <a:off x="1279016" y="4880625"/>
            <a:ext cx="341991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逻辑回归的假设函数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占位符 2"/>
          <p:cNvSpPr txBox="1"/>
          <p:nvPr/>
        </p:nvSpPr>
        <p:spPr>
          <a:xfrm>
            <a:off x="1978414" y="5832996"/>
            <a:ext cx="343687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线性回归的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，作为逻辑回归的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2"/>
              <p:cNvSpPr txBox="1"/>
              <p:nvPr/>
            </p:nvSpPr>
            <p:spPr>
              <a:xfrm>
                <a:off x="1978414" y="5283750"/>
                <a:ext cx="4712315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h(w)</a:t>
                </a:r>
                <a:r>
                  <a:rPr lang="zh-CN" altLang="en-US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sigmoid(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GB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 + b </a:t>
                </a:r>
                <a:r>
                  <a:rPr lang="en-US" altLang="zh-CN" sz="14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14" y="5283750"/>
                <a:ext cx="4712315" cy="499578"/>
              </a:xfrm>
              <a:prstGeom prst="rect">
                <a:avLst/>
              </a:prstGeom>
              <a:blipFill rotWithShape="1">
                <a:blip r:embed="rId2"/>
                <a:stretch>
                  <a:fillRect l="-8" t="-110" r="8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2"/>
          <p:cNvSpPr txBox="1"/>
          <p:nvPr/>
        </p:nvSpPr>
        <p:spPr>
          <a:xfrm>
            <a:off x="1980539" y="1824039"/>
            <a:ext cx="5673176" cy="83528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一种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分类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模型，把线性回归的输出，作为逻辑回归的输入。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输出是（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0,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之间的值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279016" y="1324461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逻辑回归概念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Logistic Regression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原理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举个栗子：逻辑回归预测过程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140" y="1948546"/>
            <a:ext cx="7939656" cy="26627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61132" y="1425315"/>
            <a:ext cx="177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逻辑回归原理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损失函数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165447" y="2006642"/>
                <a:ext cx="5548338" cy="79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(L)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6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zh-CN" altLang="en-US" sz="16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zh-CN" altLang="en-US" sz="1600" b="0" i="0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en-US" altLang="zh-CN" sz="1600" b="0" i="0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US" altLang="zh-CN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sigmoid(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en-GB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+ b </a:t>
                </a:r>
                <a:r>
                  <a:rPr lang="en-US" altLang="zh-CN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600" dirty="0"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是逻辑回归的输出结果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447" y="2006642"/>
                <a:ext cx="5548338" cy="796244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8" b="-9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4335" y="5681345"/>
            <a:ext cx="735838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计算损失：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1log0.4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(1-1)log(1-0.4)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产生的损失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0log0.6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(1-0)log(1-0.6)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#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产生的损失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log0.41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(1-1)log(1-041)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4" y="4000912"/>
            <a:ext cx="5861930" cy="1695207"/>
          </a:xfrm>
          <a:prstGeom prst="rect">
            <a:avLst/>
          </a:prstGeom>
        </p:spPr>
      </p:pic>
      <p:sp>
        <p:nvSpPr>
          <p:cNvPr id="20" name="文本占位符 2"/>
          <p:cNvSpPr txBox="1"/>
          <p:nvPr/>
        </p:nvSpPr>
        <p:spPr>
          <a:xfrm>
            <a:off x="1063163" y="3581984"/>
            <a:ext cx="407444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举个栗子 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–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损失函数手工计算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65447" y="3003557"/>
            <a:ext cx="8277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损失函数的工作原理：每个样本预测值有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两个类别，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真实类别对应的位置，概率值越大越好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个样本的概率表示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02878" y="1849627"/>
            <a:ext cx="5115366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假设：有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两个类别，某个样本被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类的概率为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则分为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类的概率为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1-p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，则每一个样本分类正确的概率为：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0987" y="1766780"/>
            <a:ext cx="2071204" cy="7912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2877" y="2676570"/>
            <a:ext cx="535004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样本类别为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y=1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、样本类别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y=0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(1-p),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合成一个式子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18" y="2596225"/>
            <a:ext cx="1905000" cy="520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2876" y="3235469"/>
            <a:ext cx="7683803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我们对损失函数的希望是：当样本是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，模型预测的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越大越好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当样本是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，模型预测的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(1-p)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越大越好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221658" y="3921697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个样本的概率表示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702876" y="4314483"/>
                <a:ext cx="6921580" cy="38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假设：有样本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个样本，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所有样本都预测正确的概率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为：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76" y="4314483"/>
                <a:ext cx="6921580" cy="383951"/>
              </a:xfrm>
              <a:prstGeom prst="rect">
                <a:avLst/>
              </a:prstGeom>
              <a:blipFill rotWithShape="1">
                <a:blip r:embed="rId3"/>
                <a:stretch>
                  <a:fillRect l="-6" t="-76" r="8" b="-78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45" y="4738099"/>
            <a:ext cx="4295345" cy="599350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6311" y="5238914"/>
            <a:ext cx="614653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kumimoji="0" lang="en-GB" altLang="zh-CN" sz="1400" b="0" i="0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表示每个样本被分类正确时的概率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kumimoji="0" lang="en-GB" altLang="zh-CN" sz="1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表示每个样本的真实类别（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1370073" y="6240521"/>
            <a:ext cx="931449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问题转化为：让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联合概率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最大时，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估计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的权重参数，这就是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极大似然估计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824680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、极大似然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转对数似然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函数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连乘形式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转换为</a:t>
            </a:r>
            <a:r>
              <a:rPr lang="zh-CN" altLang="en-US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对数加法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形式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875" y="2845246"/>
            <a:ext cx="4301999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最大化问题将其变为最小化问题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0967" y="4808998"/>
            <a:ext cx="5819715" cy="38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、使用梯度下降优化算法，更新逻辑回归算法的权重参数。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164174" y="1892912"/>
                <a:ext cx="5115366" cy="86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+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𝑏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74" y="1892912"/>
                <a:ext cx="5115366" cy="863121"/>
              </a:xfrm>
              <a:prstGeom prst="rect">
                <a:avLst/>
              </a:prstGeom>
              <a:blipFill rotWithShape="1">
                <a:blip r:embed="rId1"/>
                <a:stretch>
                  <a:fillRect l="-2" t="-71" r="10" b="-6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161563" y="3362144"/>
                <a:ext cx="8056239" cy="384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63" y="3362144"/>
                <a:ext cx="8056239" cy="384977"/>
              </a:xfrm>
              <a:prstGeom prst="rect">
                <a:avLst/>
              </a:prstGeom>
              <a:blipFill rotWithShape="1">
                <a:blip r:embed="rId2"/>
                <a:stretch>
                  <a:fillRect t="-118" b="-9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1941530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逻辑回归原理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2382335"/>
            <a:ext cx="572215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思想：解决分类问题，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把线性回归的输出作为逻辑回归的输入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42174" y="3054941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逻辑回归的损失函数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对数似然损失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6"/>
              <p:cNvSpPr txBox="1"/>
              <p:nvPr/>
            </p:nvSpPr>
            <p:spPr>
              <a:xfrm>
                <a:off x="4845178" y="3559346"/>
                <a:ext cx="7199338" cy="70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数学表达式：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Loss(L)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a:rPr lang="zh-CN" altLang="en-US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损失函数设计</a:t>
                </a: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思想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：预测值为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个类别，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真实类别所在的位置，概率值越大越好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78" y="3559346"/>
                <a:ext cx="7199338" cy="709553"/>
              </a:xfrm>
              <a:prstGeom prst="rect">
                <a:avLst/>
              </a:prstGeom>
              <a:blipFill rotWithShape="1">
                <a:blip r:embed="rId1"/>
                <a:stretch>
                  <a:fillRect l="-2" t="-24" r="7" b="-4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1606" y="1652714"/>
            <a:ext cx="4536504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以下关于逻辑回归的说法正确的是？（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934" y="2262222"/>
            <a:ext cx="6731381" cy="203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逻辑回归应用在分类场景中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逻辑回归使用了回归将特征数据进行拟合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逻辑回归使用了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激活函数将回归的结果映射到了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(0, 1)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值域中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逻辑回归的损失函数使用了极大似然估计，因为其输出值是一个概率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9934" y="5804790"/>
            <a:ext cx="7642568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86905" y="1139011"/>
            <a:ext cx="7228417" cy="5718989"/>
          </a:xfrm>
        </p:spPr>
        <p:txBody>
          <a:bodyPr anchor="t"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40013" y="901085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689171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lang="en-GB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动手实现癌症分类案例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3431458" y="5431664"/>
            <a:ext cx="384935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344449" y="1400451"/>
            <a:ext cx="9262591" cy="51324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sklearn.linear_model.LogisticRegression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(solver='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', penalty=‘l2’, C = 1.0)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solver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损失函数优化方法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小数据集场景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训练速度更快，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对大数据集更快一些。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正则化：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或者没有正则化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liblinear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penalty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正则化的种类，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0" lang="zh-CN" alt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正则化力度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默认将类别数量少的当做正例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案例癌症分类预测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221659" y="1332437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数据描述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3880" y="1802263"/>
            <a:ext cx="8600440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699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条样本，共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11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列数据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，第一列用语检索的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</a:t>
            </a:r>
            <a:r>
              <a:rPr lang="zh-CN" altLang="en-GB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列分别是与肿瘤相关的医学特征，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最后一列表示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肿瘤类型的数值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）包含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16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个缺失值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，用”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?”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标出。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表示良性，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表示恶性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2" y="3269352"/>
            <a:ext cx="12022036" cy="24174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7400" y="883920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癌症分类预测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257800" y="1922786"/>
            <a:ext cx="4516120" cy="301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获取数据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基本数据处理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2.1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缺失值处理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2.2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确定特征值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目标值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2.3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分割数据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标准化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模型评估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221659" y="1332437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案例分析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</a:t>
            </a:r>
            <a:r>
              <a:rPr kumimoji="1"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癌症分类预测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599625" y="1340906"/>
            <a:ext cx="220979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代码实现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5714" y="1340906"/>
            <a:ext cx="7954526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 err="1">
                <a:solidFill>
                  <a:srgbClr val="00627A"/>
                </a:solidFill>
                <a:effectLst/>
              </a:rPr>
              <a:t>dm_LogisticRegression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data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‘./data/breast-cancer-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wisconsin.csv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data.info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基本数据处理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2.1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缺失值处理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data = </a:t>
            </a:r>
            <a:r>
              <a:rPr lang="en-GB" altLang="zh-CN" sz="1200" dirty="0" err="1"/>
              <a:t>data.replace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to_replace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“?”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value</a:t>
            </a:r>
            <a:r>
              <a:rPr lang="en-GB" altLang="zh-CN" sz="1200" dirty="0"/>
              <a:t>=</a:t>
            </a:r>
            <a:r>
              <a:rPr lang="en-GB" altLang="zh-CN" sz="1200" dirty="0" err="1"/>
              <a:t>np.NaN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data = </a:t>
            </a:r>
            <a:r>
              <a:rPr lang="en-GB" altLang="zh-CN" sz="1200" dirty="0" err="1"/>
              <a:t>data.dropna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确定特征值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目标值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x = </a:t>
            </a:r>
            <a:r>
              <a:rPr lang="en-GB" altLang="zh-CN" sz="1200" dirty="0" err="1"/>
              <a:t>data.iloc</a:t>
            </a:r>
            <a:r>
              <a:rPr lang="en-GB" altLang="zh-CN" sz="1200" dirty="0"/>
              <a:t>[:,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:-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x.head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x.head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y = data[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“Class”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y.head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y.head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分割数据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(x, y,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特征工程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标准化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逻辑回归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estimator = </a:t>
            </a:r>
            <a:r>
              <a:rPr lang="en-GB" altLang="zh-CN" sz="1200" dirty="0" err="1"/>
              <a:t>LogisticRegression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y_predict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--&gt;’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accuracy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‘accuracy--&gt;’</a:t>
            </a:r>
            <a:r>
              <a:rPr lang="en-GB" altLang="zh-CN" sz="1200" dirty="0"/>
              <a:t>, accuracy)</a:t>
            </a:r>
            <a:r>
              <a:rPr lang="zh-CN" altLang="en-US" sz="1200" dirty="0"/>
              <a:t>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0120" y="4905401"/>
            <a:ext cx="4752528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它默认将样本中类别数较少的一类当做正例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7729" y="4919270"/>
            <a:ext cx="1913576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5201" y="1626771"/>
            <a:ext cx="4752528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、下列关于逻辑回归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的使用正确的是？（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0120" y="2202775"/>
            <a:ext cx="5256584" cy="174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的线性模型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linear_model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中导出使用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可以通过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solver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参数指定损失的优化方法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可以通过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penalty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参数指定使用哪种正则化方式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它默认将样本中类别数较多的一类当做正例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43512" y="548493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理解混淆矩阵的构建方法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掌握精确率，召回率和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F1score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的计算方法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029382" y="2973408"/>
            <a:ext cx="5760538" cy="250552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只做预测准确率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能满足各种场景</a:t>
            </a:r>
            <a:r>
              <a:rPr lang="zh-CN" altLang="en-US" sz="1600" dirty="0"/>
              <a:t>需要吗？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比如上述癌症检测的案例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        癌症患者有没有被全部预测（检测）出来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知道逻辑回归的应用场景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复习逻辑回归应用到的数学知识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什么是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混淆矩阵？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7457" y="3819171"/>
            <a:ext cx="9139865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Positive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Negative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Positive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真实值是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的样本中，被分类为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假例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的样本数量有多少，叫做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Negative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4256" y="1424206"/>
            <a:ext cx="3456819" cy="1934680"/>
          </a:xfrm>
          <a:prstGeom prst="rect">
            <a:avLst/>
          </a:prstGeom>
        </p:spPr>
      </p:pic>
      <p:sp>
        <p:nvSpPr>
          <p:cNvPr id="8" name="文本占位符 2"/>
          <p:cNvSpPr txBox="1"/>
          <p:nvPr/>
        </p:nvSpPr>
        <p:spPr>
          <a:xfrm>
            <a:off x="1221659" y="3324109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混淆矩阵四个指标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4667" y="1801162"/>
            <a:ext cx="723240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9558" y="5250166"/>
            <a:ext cx="3432632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注意：</a:t>
            </a:r>
            <a:r>
              <a:rPr lang="en-GB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TP+FN+FP+TN =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总样本数量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0485" y="2412764"/>
            <a:ext cx="45007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0657" y="2412764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预测对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个恶性肿瘤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</a:rPr>
              <a:t>样本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个良性肿瘤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4213" y="3372748"/>
            <a:ext cx="2288457" cy="134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 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8341" y="3387731"/>
            <a:ext cx="2288457" cy="134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6125452" y="2570079"/>
            <a:ext cx="0" cy="2150026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404843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混淆矩阵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177154" y="1849627"/>
            <a:ext cx="7289295" cy="43396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>
                <a:solidFill>
                  <a:srgbClr val="0033B3"/>
                </a:solidFill>
              </a:rPr>
              <a:t>sklearn.metrics</a:t>
            </a:r>
            <a:r>
              <a:rPr lang="en-GB" altLang="zh-CN" sz="1200" dirty="0">
                <a:solidFill>
                  <a:srgbClr val="0033B3"/>
                </a:solidFill>
              </a:rPr>
              <a:t> import </a:t>
            </a:r>
            <a:r>
              <a:rPr lang="en-GB" altLang="zh-CN" sz="1200" dirty="0" err="1">
                <a:solidFill>
                  <a:srgbClr val="0033B3"/>
                </a:solidFill>
              </a:rPr>
              <a:t>confusion_matrix</a:t>
            </a:r>
            <a:br>
              <a:rPr lang="en-GB" altLang="zh-CN" sz="1200" dirty="0">
                <a:solidFill>
                  <a:srgbClr val="0033B3"/>
                </a:solidFill>
              </a:rPr>
            </a:br>
            <a:r>
              <a:rPr lang="en-GB" altLang="zh-CN" sz="1200" dirty="0">
                <a:solidFill>
                  <a:srgbClr val="0033B3"/>
                </a:solidFill>
              </a:rPr>
              <a:t>import pandas as pd</a:t>
            </a:r>
            <a:r>
              <a:rPr lang="zh-CN" altLang="en-US" sz="1200" dirty="0">
                <a:solidFill>
                  <a:srgbClr val="0033B3"/>
                </a:solidFill>
              </a:rPr>
              <a:t> 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混淆矩阵四个指标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labels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(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正例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)”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(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反例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)”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A:”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“-” </a:t>
            </a:r>
            <a:r>
              <a:rPr lang="en-GB" altLang="zh-CN" sz="1200" dirty="0"/>
              <a:t>*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confusion_matrix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</a:t>
            </a:r>
            <a:r>
              <a:rPr lang="en-US" altLang="zh-CN" sz="1200" dirty="0"/>
              <a:t>1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labels</a:t>
            </a:r>
            <a:r>
              <a:rPr lang="en-GB" altLang="zh-CN" sz="1200" dirty="0"/>
              <a:t>=labels)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pd.DataFrame</a:t>
            </a:r>
            <a:r>
              <a:rPr lang="en-GB" altLang="zh-CN" sz="1200" dirty="0"/>
              <a:t>(result,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columns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,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index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))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B:”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“-” </a:t>
            </a:r>
            <a:r>
              <a:rPr lang="en-GB" altLang="zh-CN" sz="1200" dirty="0"/>
              <a:t>*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confusion_matrix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labels</a:t>
            </a:r>
            <a:r>
              <a:rPr lang="en-GB" altLang="zh-CN" sz="1200" dirty="0"/>
              <a:t>=labels)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pd.DataFrame</a:t>
            </a:r>
            <a:r>
              <a:rPr lang="en-GB" altLang="zh-CN" sz="1200" dirty="0"/>
              <a:t>(result,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columns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zh-CN" altLang="en-US" sz="1200" dirty="0"/>
              <a:t>，</a:t>
            </a:r>
            <a:r>
              <a:rPr lang="en-GB" altLang="zh-CN" sz="1200" dirty="0"/>
              <a:t> 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index</a:t>
            </a:r>
            <a:r>
              <a:rPr lang="en-GB" altLang="zh-CN" sz="1200" dirty="0"/>
              <a:t>=</a:t>
            </a:r>
            <a:r>
              <a:rPr lang="en-GB" altLang="zh-CN" sz="1200" dirty="0" err="1"/>
              <a:t>dataframe_labels</a:t>
            </a:r>
            <a:r>
              <a:rPr lang="en-GB" altLang="zh-CN" sz="1200" dirty="0"/>
              <a:t>))</a:t>
            </a:r>
            <a:endParaRPr lang="en-US" altLang="zh-CN" sz="12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、召回率、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33971" y="1832015"/>
                <a:ext cx="5136712" cy="1165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查准率，对正例样本的预测准确率。比如：把恶性肿瘤当做正例样本，想知道模型对恶性肿瘤的预测准确率。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计算方法：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P</m:t>
                        </m:r>
                      </m:den>
                    </m:f>
                  </m:oMath>
                </a14:m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71" y="1832015"/>
                <a:ext cx="5136712" cy="1165255"/>
              </a:xfrm>
              <a:prstGeom prst="rect">
                <a:avLst/>
              </a:prstGeom>
              <a:blipFill rotWithShape="1">
                <a:blip r:embed="rId1"/>
                <a:stretch>
                  <a:fillRect l="-1" t="-3" r="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16" y="1211429"/>
            <a:ext cx="2968171" cy="1838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7442" y="4109603"/>
            <a:ext cx="45007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101439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预测对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个恶性肿瘤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</a:rPr>
              <a:t>样本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个良性肿瘤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样本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1170" y="4892942"/>
            <a:ext cx="2288457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 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精度：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(3+0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)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=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100%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endParaRPr lang="en-GB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8" y="4896049"/>
            <a:ext cx="2288457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伪正例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为：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真反例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TN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精度：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/(6+3)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=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67%</a:t>
            </a:r>
            <a:endParaRPr lang="en-GB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442" y="3685800"/>
            <a:ext cx="723240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08434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、召回率、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701805" y="2061927"/>
            <a:ext cx="6459803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accuracy_score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precision_score</a:t>
            </a: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精度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Precision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>
                <a:solidFill>
                  <a:srgbClr val="067D17"/>
                </a:solidFill>
              </a:rPr>
              <a:t>,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precision_score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精度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br>
              <a:rPr lang="en-GB" altLang="zh-CN" sz="1200" dirty="0"/>
            </a:b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precision_score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精度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精确率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Precision)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(Recall)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概念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592570" y="1651319"/>
                <a:ext cx="5578112" cy="1580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也叫</a:t>
                </a:r>
                <a:r>
                  <a:rPr lang="zh-CN" altLang="en-US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查全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率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，指的是预测为真正例样本占所有真实正例样本的比重例如：恶性肿瘤当做正例样本，则我们想知道模型是否能把所有的恶性肿瘤患者都预测出来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FN</m:t>
                        </m:r>
                      </m:den>
                    </m:f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0" y="1651319"/>
                <a:ext cx="5578112" cy="1580754"/>
              </a:xfrm>
              <a:prstGeom prst="rect">
                <a:avLst/>
              </a:prstGeom>
              <a:blipFill rotWithShape="1">
                <a:blip r:embed="rId1"/>
                <a:stretch>
                  <a:fillRect l="-11" t="-20" r="5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37442" y="4064447"/>
            <a:ext cx="45007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044994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预测对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1169" y="4791341"/>
            <a:ext cx="3343579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(3+0)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9" y="4760581"/>
            <a:ext cx="3849260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6/(6+3)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442" y="3685800"/>
            <a:ext cx="723240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召回率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(Recall)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02" y="926690"/>
            <a:ext cx="3941797" cy="2188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539770" y="2373937"/>
            <a:ext cx="7518629" cy="304698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召回率（查全率）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recall_score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dm02_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召回率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recall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”</a:t>
            </a:r>
            <a:r>
              <a:rPr lang="en-US" altLang="zh-CN" sz="1200" dirty="0">
                <a:solidFill>
                  <a:srgbClr val="067D17"/>
                </a:solidFill>
              </a:rPr>
              <a:t>,</a:t>
            </a:r>
            <a:r>
              <a:rPr lang="en-US" altLang="zh-CN" sz="1200" dirty="0"/>
              <a:t>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recall_score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召回率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</a:t>
            </a:r>
            <a:r>
              <a:rPr lang="en-GB" altLang="zh-CN" sz="1200" dirty="0" err="1"/>
              <a:t>recall_score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US" altLang="zh-CN" sz="1200" dirty="0"/>
              <a:t>2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召回率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:"</a:t>
            </a:r>
            <a:r>
              <a:rPr lang="en-US" altLang="zh-CN" sz="1200" dirty="0"/>
              <a:t>, </a:t>
            </a:r>
            <a:r>
              <a:rPr lang="en-GB" altLang="zh-CN" sz="1200" dirty="0"/>
              <a:t>result)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精确率、召回率、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33970" y="1725140"/>
                <a:ext cx="8936371" cy="1062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若对模型的精度、召回率都有要求，希望知道模型在这两个评估方向的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综合预测能力</a:t>
                </a:r>
                <a:r>
                  <a:rPr lang="zh-CN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？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计算方法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zh-CN" alt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kumimoji="0" lang="zh-CN" alt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70" y="1725140"/>
                <a:ext cx="8936371" cy="1062022"/>
              </a:xfrm>
              <a:prstGeom prst="rect">
                <a:avLst/>
              </a:prstGeom>
              <a:blipFill rotWithShape="1">
                <a:blip r:embed="rId1"/>
                <a:stretch>
                  <a:fillRect l="-1" t="-45" r="-142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37442" y="4064447"/>
            <a:ext cx="45007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：预测对了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614" y="4044994"/>
            <a:ext cx="480551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预测对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了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个恶性肿瘤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个良性肿瘤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样本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请计算：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1169" y="4791341"/>
            <a:ext cx="3343579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</a:t>
            </a:r>
            <a:r>
              <a:rPr lang="en-US" altLang="zh-CN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50%</a:t>
            </a:r>
            <a:endParaRPr lang="en-US" altLang="zh-CN" sz="1200" noProof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en-GB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5299" y="4760581"/>
            <a:ext cx="3849260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伪反例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FN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伪正例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真反例 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TN</a:t>
            </a:r>
            <a:r>
              <a:rPr kumimoji="0" lang="zh-CN" altLang="en-GB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0" lang="en-GB" altLang="zh-CN" sz="12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精度：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67%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召回率： </a:t>
            </a:r>
            <a:r>
              <a:rPr lang="en-US" altLang="zh-CN" sz="12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</a:t>
            </a:r>
            <a:endParaRPr lang="en-US" altLang="zh-CN" sz="1200" noProof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GB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80%</a:t>
            </a:r>
            <a:endParaRPr lang="en-GB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6272409" y="4185275"/>
            <a:ext cx="0" cy="2150026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37442" y="3685800"/>
            <a:ext cx="723240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已知：样本集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个恶性肿瘤样本，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个良性肿瘤样本，我们假设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恶性肿瘤为正例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2092012" y="3229922"/>
            <a:ext cx="7966388" cy="0"/>
          </a:xfrm>
          <a:prstGeom prst="line">
            <a:avLst/>
          </a:prstGeom>
          <a:ln w="222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F1-score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精确率、召回率、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234970" y="2269177"/>
            <a:ext cx="6979367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/>
              <a:t>f1_score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dm03_F1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样本集中共有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A: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4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f1_score(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Af1-score:"</a:t>
            </a:r>
            <a:r>
              <a:rPr lang="en-GB" altLang="zh-CN" sz="1200" dirty="0"/>
              <a:t>, result)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B: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预测对了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6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个恶性肿瘤样本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, 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个良性肿瘤样本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[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, 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良性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]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/>
              <a:t>result = f1_score(</a:t>
            </a:r>
            <a:r>
              <a:rPr lang="en-GB" altLang="zh-CN" sz="1200" dirty="0" err="1"/>
              <a:t>y_true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pos_label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恶性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Bf1-score::"</a:t>
            </a:r>
            <a:r>
              <a:rPr lang="en-GB" altLang="zh-CN" sz="1200" dirty="0"/>
              <a:t>, result)</a:t>
            </a:r>
            <a:br>
              <a:rPr lang="en-GB" altLang="zh-CN" sz="1200" dirty="0"/>
            </a:br>
            <a:r>
              <a:rPr lang="en-GB" altLang="zh-CN" sz="1200" dirty="0"/>
              <a:t>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4816" y="1357169"/>
            <a:ext cx="409848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 score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程序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8220" y="820134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混淆矩阵的四个指标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431" y="1189466"/>
            <a:ext cx="3456819" cy="1934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78220" y="3364523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精确率，精度 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Precision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8219" y="4227423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召回率，也叫查全率 </a:t>
            </a:r>
            <a:r>
              <a:rPr lang="en-GB" altLang="zh-CN" b="0" i="0" dirty="0">
                <a:effectLst/>
                <a:latin typeface="Roboto" panose="02000000000000000000" pitchFamily="2" charset="0"/>
              </a:rPr>
              <a:t>Recall</a:t>
            </a:r>
            <a:endParaRPr lang="en-GB" altLang="zh-CN" b="0" i="0" dirty="0">
              <a:effectLst/>
              <a:latin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6"/>
              <p:cNvSpPr txBox="1"/>
              <p:nvPr/>
            </p:nvSpPr>
            <p:spPr>
              <a:xfrm>
                <a:off x="7306747" y="4263700"/>
                <a:ext cx="4450912" cy="57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FN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0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47" y="4263700"/>
                <a:ext cx="4450912" cy="579839"/>
              </a:xfrm>
              <a:prstGeom prst="rect">
                <a:avLst/>
              </a:prstGeom>
              <a:blipFill rotWithShape="1">
                <a:blip r:embed="rId2"/>
                <a:stretch>
                  <a:fillRect l="-10" t="-53" r="14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78219" y="5090323"/>
            <a:ext cx="68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score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6"/>
              <p:cNvSpPr txBox="1"/>
              <p:nvPr/>
            </p:nvSpPr>
            <p:spPr>
              <a:xfrm>
                <a:off x="4820891" y="5577263"/>
                <a:ext cx="5592377" cy="95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综合能力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、综合稳定性指标 </a:t>
                </a:r>
                <a:r>
                  <a:rPr lang="en-GB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F1-score</a:t>
                </a:r>
                <a:endPara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∗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𝑃𝑟𝑒𝑐𝑖𝑠𝑖𝑜𝑛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𝑅𝑒𝑐𝑎𝑙𝑙</m:t>
                        </m:r>
                      </m:den>
                    </m:f>
                  </m:oMath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3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91" y="5577263"/>
                <a:ext cx="5592377" cy="954172"/>
              </a:xfrm>
              <a:prstGeom prst="rect">
                <a:avLst/>
              </a:prstGeom>
              <a:blipFill rotWithShape="1">
                <a:blip r:embed="rId3"/>
                <a:stretch>
                  <a:fillRect l="-11" t="-6" r="10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6"/>
              <p:cNvSpPr txBox="1"/>
              <p:nvPr/>
            </p:nvSpPr>
            <p:spPr>
              <a:xfrm>
                <a:off x="7024340" y="3203558"/>
                <a:ext cx="1525054" cy="57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TP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FP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340" y="3203558"/>
                <a:ext cx="1525054" cy="579839"/>
              </a:xfrm>
              <a:prstGeom prst="rect">
                <a:avLst/>
              </a:prstGeom>
              <a:blipFill rotWithShape="1">
                <a:blip r:embed="rId4"/>
                <a:stretch>
                  <a:fillRect l="-40" t="-107" r="2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7802500" cy="412652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逻辑回归的应用场景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33" y="1431895"/>
            <a:ext cx="2935179" cy="21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716334" y="3620158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预测疾病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（是阳性、不是阳性）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77" y="1376079"/>
            <a:ext cx="2508664" cy="21412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66635" y="3583663"/>
            <a:ext cx="313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银行信任贷款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（放贷、还是不放贷）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34" y="3974972"/>
            <a:ext cx="2935178" cy="18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76432" y="5940650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情感分析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（正面、负面）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76" y="4036260"/>
            <a:ext cx="2585554" cy="1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904277" y="5940649"/>
            <a:ext cx="275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预测广告点击率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（点击、不点击）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41064" y="6394453"/>
            <a:ext cx="8176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逻辑回归是解决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二分类问题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的利器，你还能想到哪些二分类的场景？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4091" y="1533570"/>
            <a:ext cx="612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关于精确率、召回率和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值的定义，下列说法正确的是：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7636" y="2110174"/>
            <a:ext cx="7200507" cy="264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精确率是指预测为正例中实际为正例的比例，召回率是指实际为正例中被预测为正例的比例，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值是精确率和召回率的调和平均数。 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B.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精确率是指实际为正例中被预测为正例的比例，召回率是指预测为正例中实际为正例的比例，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值是精确率和召回率的调和平均数。 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C.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精确率是指实际为正例中被预测为正例的比例，召回率是指预测为正例中实际为正例的比例，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值是精确率和召回率的算术平均数。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7636" y="5861263"/>
            <a:ext cx="5343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4091" y="1533570"/>
            <a:ext cx="612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如果一个二分类模型的精确率为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，召回率为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，那么该模型的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值为：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正确答案：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7636" y="2110174"/>
            <a:ext cx="7200507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0.44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0.60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0.69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0.75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64091" y="4748900"/>
            <a:ext cx="5343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96168" y="570921"/>
            <a:ext cx="6298881" cy="4855845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ROC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曲线和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AUC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指标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了解相应的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Alibaba PuHuiTi" pitchFamily="18" charset="-122"/>
                <a:cs typeface="Alibaba PuHuiTi" pitchFamily="18" charset="-122"/>
              </a:rPr>
              <a:t>函数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985825" y="3042708"/>
            <a:ext cx="569719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曲线（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Receiver Operating Characteristic curve</a:t>
            </a: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022" y="1208300"/>
            <a:ext cx="5186058" cy="41683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7853" y="3587442"/>
            <a:ext cx="5123333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是一种常用于评估分类模型性能的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可视化工具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曲线以模型的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为纵轴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假正率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为横轴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，它将模型在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不同阈值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下的表现以曲线的形式展现出来。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与假正率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63764" y="1791053"/>
            <a:ext cx="5419258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正样本中被预测为正样本的概率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True Positive Rate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GB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负样本中被预测为正样本的概率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False Positive Rate</a:t>
            </a:r>
            <a:r>
              <a:rPr lang="zh-CN" altLang="en-GB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通过这两个指标可以描述模型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对正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负样本的分辨能力</a:t>
            </a:r>
            <a:endParaRPr lang="en-US" altLang="zh-CN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63764" y="5384892"/>
            <a:ext cx="7543924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曲线的优劣可以通过曲线下的面积（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GB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来衡量，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越大表示分类器性能越好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AUC=0.5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时，表示分类器的性能等同于随机猜测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GB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AUC=1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时，表示分类器的性能完美，能够完全正确地将正负例分类。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972667" y="4877392"/>
            <a:ext cx="512333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(Area Under the ROC Curve</a:t>
            </a: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曲线下面积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982" y="1098574"/>
            <a:ext cx="4501215" cy="36179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6426" y="1679280"/>
            <a:ext cx="6974066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点坐标说明：图像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FPR/y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TPR,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任意一点坐标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en-US" altLang="zh-CN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(0, 0) 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负样本都预测正确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，所有的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正样本都预测为错误 。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0,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2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(1, 0) 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所有的负样本都预测错误，所有的正样本都预测错误。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1,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0)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en-US" altLang="zh-CN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-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最不好的效果</a:t>
            </a:r>
            <a:endParaRPr lang="zh-CN" altLang="en-US" sz="12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(1, 1)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：所有的负样本都预测错误，表示所有的正样本都预测正确。相当于</a:t>
            </a:r>
            <a:r>
              <a:rPr lang="zh-CN" altLang="en-US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US" altLang="zh-CN" sz="12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zh-CN" altLang="en-US" sz="12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</a:t>
            </a:r>
            <a:r>
              <a:rPr lang="en-US" altLang="zh-CN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(0, 1)</a:t>
            </a:r>
            <a:r>
              <a:rPr lang="zh-CN" altLang="en-US" sz="12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所有的负样本都预测正确，表示所有的正样本都预测正确 。相当于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点的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(FPR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1)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最好的效果</a:t>
            </a:r>
            <a:endParaRPr lang="zh-CN" altLang="en-US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266206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曲线图像中，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个特殊点的含义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0751" y="4785764"/>
            <a:ext cx="8330082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越靠近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(0,1)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点则模型对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正负样本的辨别能力就越强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曲线下面的面积，该值越大，则模型的辨别能力就越强，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范围在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[0, 1]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 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时，该模型被认为是完美的分类器，但是几乎不存在完美分类器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 &lt;= 0.5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时，模型区分正负样本的就会变得模棱两可，近似于随机猜测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985826" y="4202555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从图像上来看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1115" y="3684637"/>
            <a:ext cx="6127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0" i="0" dirty="0">
                <a:solidFill>
                  <a:srgbClr val="374151"/>
                </a:solidFill>
                <a:effectLst/>
                <a:latin typeface="Söhne"/>
              </a:rPr>
              <a:t>ROC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曲线上的每个点代表模型在不同阈值下的性能表现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7505" y="1551840"/>
            <a:ext cx="9502362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已知：在网页某个位置有一个广告图片，该广告共被展示了 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有 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次被浏览者点击了。每次点击的概率见图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en-US" altLang="zh-CN" sz="1400" b="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其中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正样本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{1,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3}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负样本为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{2,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5,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6}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要求画出：在不同阈值下的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曲线。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85826" y="1211240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曲线的绘制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67" y="3295664"/>
            <a:ext cx="3163248" cy="32187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48" y="3203941"/>
            <a:ext cx="3383002" cy="34247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99601" y="2909043"/>
            <a:ext cx="2477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图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1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：每次点击的概率</a:t>
            </a:r>
            <a:r>
              <a:rPr lang="zh-CN" altLang="en-US" sz="1400" dirty="0">
                <a:latin typeface="Roboto" panose="02000000000000000000" pitchFamily="2" charset="0"/>
              </a:rPr>
              <a:t>图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96592" y="2933027"/>
            <a:ext cx="3247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</a:t>
            </a:r>
            <a:r>
              <a:rPr lang="en-US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：根据预测点击概率排序之后的图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6636" y="6550223"/>
            <a:ext cx="585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思路分析：根据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不同的阈值，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求出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，得出点坐标画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7781737" y="1344323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曲线的绘制</a:t>
            </a: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1650" y="1357169"/>
            <a:ext cx="7153462" cy="5052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0.9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号的样本中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/2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号样本没有一个被分为正例，则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0.8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/2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号样本没有一个被分为正例，则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0.7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0/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= 0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0.6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0.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0.5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号样本中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0.5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阈值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0.4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原本为正例的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号样本被分类正确，则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= 2/2 = 1</a:t>
            </a:r>
            <a:endParaRPr lang="en-GB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原本为负类的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号样本全部被分类错误，则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/4 =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0.75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5883" y="2054905"/>
            <a:ext cx="2796762" cy="103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会得出不同阈值下的点坐标：</a:t>
            </a:r>
            <a:endParaRPr lang="en-US" altLang="zh-CN" sz="1400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(0, 0.5)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(0.25, 1)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endParaRPr lang="en-US" altLang="zh-CN" sz="1400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(0.75, 1)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、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(1, 1)</a:t>
            </a:r>
            <a:endParaRPr lang="en-US" altLang="zh-CN" sz="1400" b="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5883" y="3815179"/>
            <a:ext cx="3789243" cy="214288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25094" y="3465037"/>
            <a:ext cx="3105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由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构成的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图像为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5094" y="6000426"/>
            <a:ext cx="3620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曲线上的每个点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代表模型在不同阈值下的性能表现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分类评估方法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030981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的计算</a:t>
            </a:r>
            <a:r>
              <a:rPr kumimoji="0" lang="en-GB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1705" y="1856747"/>
            <a:ext cx="8568589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import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roc_auc_score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sklearn.metrics.roc_auc_score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y_score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1705" y="2830379"/>
            <a:ext cx="6784622" cy="103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曲线面积，即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每个样本的真实类别，必须为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反例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),1(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y_score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预测得分，可以是正例的估计概率、置信值或者分类器方法的返回值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/>
          <p:cNvSpPr txBox="1"/>
          <p:nvPr/>
        </p:nvSpPr>
        <p:spPr>
          <a:xfrm>
            <a:off x="1030981" y="1357169"/>
            <a:ext cx="410546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分类评估报告</a:t>
            </a:r>
            <a:r>
              <a:rPr kumimoji="0" lang="en-GB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zh-CN" alt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1411" y="1979212"/>
            <a:ext cx="8568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sklearn.metrics.classification_report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labels=[], </a:t>
            </a:r>
            <a:r>
              <a:rPr lang="en-GB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target_names</a:t>
            </a:r>
            <a:r>
              <a:rPr lang="en-GB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=None )</a:t>
            </a:r>
            <a:endParaRPr lang="en-GB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0691" y="2351359"/>
            <a:ext cx="3680178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y_true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真实目标值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y_pred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估计器预测目标值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>
                <a:latin typeface="Roboto" panose="02000000000000000000" pitchFamily="2" charset="0"/>
              </a:rPr>
              <a:t>labels:</a:t>
            </a:r>
            <a:r>
              <a:rPr lang="zh-CN" altLang="en-US" sz="1400" dirty="0">
                <a:latin typeface="Roboto" panose="02000000000000000000" pitchFamily="2" charset="0"/>
              </a:rPr>
              <a:t>指定类别对应的数字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 err="1">
                <a:latin typeface="Roboto" panose="02000000000000000000" pitchFamily="2" charset="0"/>
              </a:rPr>
              <a:t>target_names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目标类别名称</a:t>
            </a:r>
            <a:endParaRPr lang="zh-CN" altLang="en-US" sz="1400" dirty="0"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GB" altLang="zh-CN" sz="1400" dirty="0">
                <a:latin typeface="Roboto" panose="02000000000000000000" pitchFamily="2" charset="0"/>
              </a:rPr>
              <a:t>return</a:t>
            </a:r>
            <a:r>
              <a:rPr lang="zh-CN" altLang="en-GB" sz="1400" dirty="0">
                <a:latin typeface="Roboto" panose="02000000000000000000" pitchFamily="2" charset="0"/>
              </a:rPr>
              <a:t>：</a:t>
            </a:r>
            <a:r>
              <a:rPr lang="zh-CN" altLang="en-US" sz="1400" dirty="0">
                <a:latin typeface="Roboto" panose="02000000000000000000" pitchFamily="2" charset="0"/>
              </a:rPr>
              <a:t>每个类别精确率与召回率</a:t>
            </a:r>
            <a:endParaRPr lang="zh-CN" altLang="en-US" sz="1400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477822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1185" y="2062856"/>
            <a:ext cx="1420289" cy="605903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1598953" y="4713151"/>
            <a:ext cx="5199412" cy="8949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545836" y="2120242"/>
            <a:ext cx="1180691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数学公式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598952" y="4972950"/>
            <a:ext cx="1548045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导函数公式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占位符 2"/>
              <p:cNvSpPr txBox="1"/>
              <p:nvPr/>
            </p:nvSpPr>
            <p:spPr>
              <a:xfrm>
                <a:off x="3176814" y="4987040"/>
                <a:ext cx="3462527" cy="89490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(x)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f(x)(1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f(x))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14" y="4987040"/>
                <a:ext cx="3462527" cy="894907"/>
              </a:xfrm>
              <a:prstGeom prst="rect">
                <a:avLst/>
              </a:prstGeom>
              <a:blipFill rotWithShape="1">
                <a:blip r:embed="rId2"/>
                <a:stretch>
                  <a:fillRect l="-16" t="-43" r="1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占位符 2"/>
          <p:cNvSpPr txBox="1"/>
          <p:nvPr/>
        </p:nvSpPr>
        <p:spPr>
          <a:xfrm>
            <a:off x="1529380" y="2995817"/>
            <a:ext cx="4168202" cy="3684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作用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      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∞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+∞)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映射到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34668"/>
            <a:ext cx="3580197" cy="2388663"/>
          </a:xfrm>
          <a:prstGeom prst="rect">
            <a:avLst/>
          </a:prstGeom>
        </p:spPr>
      </p:pic>
      <p:sp>
        <p:nvSpPr>
          <p:cNvPr id="21" name="文本占位符 2"/>
          <p:cNvSpPr txBox="1"/>
          <p:nvPr/>
        </p:nvSpPr>
        <p:spPr>
          <a:xfrm>
            <a:off x="3146997" y="3746562"/>
            <a:ext cx="4168203" cy="12005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单调递增函数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拐点在</a:t>
            </a:r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x=0,</a:t>
            </a:r>
            <a:r>
              <a:rPr lang="en-GB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y=0.</a:t>
            </a:r>
            <a:r>
              <a:rPr lang="en-US" altLang="zh-CN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的位置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占位符 2"/>
          <p:cNvSpPr txBox="1"/>
          <p:nvPr/>
        </p:nvSpPr>
        <p:spPr>
          <a:xfrm>
            <a:off x="1529380" y="3746562"/>
            <a:ext cx="1362908" cy="42368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数学性质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8222" y="151413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828854" y="1917723"/>
            <a:ext cx="703021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曲线以模型的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真正率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TPR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、假正率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FPR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y/x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轴，它将模型在不同阈值下的表现以曲线的形式展现出来。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78222" y="2966915"/>
            <a:ext cx="67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828853" y="3534650"/>
            <a:ext cx="7030211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越大表示分类器性能越好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AUC=0.5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时，表示分类器的性能等同于随机猜测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GB" altLang="zh-CN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AUC=1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时，表示分类器的性能完美，能够完全正确地将正负例分类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1779662"/>
            <a:ext cx="528078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、下列关于逻辑回归模型的评估说法正确的是？（</a:t>
            </a:r>
            <a:r>
              <a:rPr lang="zh-CN" altLang="en-US" sz="1400"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4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4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708" y="2243155"/>
            <a:ext cx="5256584" cy="203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我们在评估逻辑回归模型时只需要选择一种评估方法即可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混淆矩阵能够帮助我们快速计算出其它分类模型指标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召回率和精确率表达的是同样的概念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曲线下与坐标轴形成的闭合区域的面积即为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指标的值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7403" y="5071979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endParaRPr lang="en-US" altLang="zh-CN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04" y="897959"/>
            <a:ext cx="528078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以下哪个描述最准确地解释了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指标的含义？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8905" y="1250876"/>
            <a:ext cx="5191710" cy="13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曲线下方的面积，用于比较分类器的性能。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曲线上某一点的斜率，表示分类器的灵敏度。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曲线上的最大误分类率，用于评估分类器的错误率。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D. AUC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曲线上的阈值，用于选择最佳分类器。</a:t>
            </a:r>
            <a:endParaRPr lang="zh-CN" alt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9641" y="1983442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5634" y="2929570"/>
            <a:ext cx="4181471" cy="348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Söhne"/>
              </a:rPr>
              <a:t>下面哪个选项最能说明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Söhne"/>
              </a:rPr>
              <a:t>ROC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Söhne"/>
              </a:rPr>
              <a:t>曲线的作用？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15635" y="3282487"/>
            <a:ext cx="4268356" cy="135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曲线用于描述模型的参数。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曲线用于可视化模型的损失函数。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曲线用于评估二元分类模型的性能。 </a:t>
            </a:r>
            <a:endParaRPr lang="en-US" altLang="zh-CN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ROC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曲线用于选择最佳的回归模型。</a:t>
            </a:r>
            <a:endParaRPr lang="zh-CN" alt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79641" y="445623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6566" y="1429419"/>
            <a:ext cx="7228417" cy="3999161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应用场景，数学知识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逻辑回归原理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逻辑回归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函数和案例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分类问题评估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混淆矩阵、精确率、召回率、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F1-score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AUC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曲线 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电信客户流失预测案例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96168" y="570921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了解案例的背景信息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知道案例的处理流程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动手实现电信客户流失案例的代码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案例需求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3971" y="1725140"/>
            <a:ext cx="8720588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已知：用户个人，通话，上网等信息数据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需求：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通过分析特征属性确定用户流失的原因，以及哪些因素可能导致用户流失。建立预测模型来判断用户是否流失，并提出用户流失预警策略。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1160301" y="3230736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数据集介绍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092" y="2821882"/>
            <a:ext cx="4377179" cy="37688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数据集介绍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636" y="3761508"/>
            <a:ext cx="4681600" cy="29160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2" y="1410975"/>
            <a:ext cx="8763405" cy="200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1410975"/>
            <a:ext cx="5594056" cy="21570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21659" y="1332437"/>
            <a:ext cx="62213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案例步骤分析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3971" y="1725140"/>
            <a:ext cx="8720588" cy="490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、数据基本处理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主要是查看数据行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对类别数据数据进行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one-hot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处理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查看标签分布情况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、特征筛选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分析哪些特征对标签值影响大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对标签进行分组统计，对比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0/1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标签分组后的均值等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初步筛选出对标签影响比较大的特征，形成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样本均衡情况下模型训练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样本不平衡情况下模型训练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交叉验证网格搜素等方式模型训练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、模型评估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精确率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Roc_AUC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指标计算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数据基本处理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196236" y="1357169"/>
            <a:ext cx="5876918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numpy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/>
              <a:t>np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/>
              <a:t>pandas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/>
              <a:t>pd</a:t>
            </a:r>
            <a:endParaRPr lang="en-GB" altLang="zh-CN" sz="1200" dirty="0"/>
          </a:p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</a:rPr>
              <a:t>数据基本处理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churn_pd.describe</a:t>
            </a:r>
            <a:r>
              <a:rPr lang="en-GB" altLang="zh-CN" sz="1200" dirty="0">
                <a:solidFill>
                  <a:srgbClr val="067D17"/>
                </a:solidFill>
              </a:rPr>
              <a:t>()--&gt;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churn_pd.describe</a:t>
            </a:r>
            <a:r>
              <a:rPr lang="en-GB" altLang="zh-CN" sz="1200" dirty="0"/>
              <a:t>())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inplace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churn_pd.info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churn_pd.columns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churn_pd.columns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 </a:t>
            </a:r>
            <a:r>
              <a:rPr lang="en-GB" altLang="zh-CN" sz="1200" dirty="0"/>
              <a:t>= {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Churn_Yes'</a:t>
            </a:r>
            <a:r>
              <a:rPr lang="en-GB" altLang="zh-CN" sz="1200" dirty="0" err="1"/>
              <a:t>:</a:t>
            </a:r>
            <a:r>
              <a:rPr lang="en-GB" altLang="zh-CN" sz="1200" dirty="0" err="1">
                <a:solidFill>
                  <a:srgbClr val="067D17"/>
                </a:solidFill>
              </a:rPr>
              <a:t>'flag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churn_pd.columns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churn_pd.columns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查看标签的分布情况 </a:t>
            </a:r>
            <a:r>
              <a:rPr lang="en-US" altLang="zh-CN" sz="1200" i="1" dirty="0">
                <a:solidFill>
                  <a:srgbClr val="8C8C8C"/>
                </a:solidFill>
              </a:rPr>
              <a:t>0.26</a:t>
            </a:r>
            <a:r>
              <a:rPr lang="zh-CN" altLang="en-US" sz="1200" i="1" dirty="0">
                <a:solidFill>
                  <a:srgbClr val="8C8C8C"/>
                </a:solidFill>
              </a:rPr>
              <a:t>用户流失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churn_pd.flag.value_counts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value_counts</a:t>
            </a:r>
            <a:r>
              <a:rPr lang="en-GB" altLang="zh-CN" sz="1200" dirty="0">
                <a:solidFill>
                  <a:srgbClr val="067D17"/>
                </a:solidFill>
              </a:rPr>
              <a:t>--&gt;</a:t>
            </a:r>
            <a:r>
              <a:rPr lang="en-GB" altLang="zh-CN" sz="1200" dirty="0">
                <a:solidFill>
                  <a:srgbClr val="0037A6"/>
                </a:solidFill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zh-CN" altLang="en-US" sz="1200" dirty="0">
                <a:solidFill>
                  <a:srgbClr val="067D17"/>
                </a:solidFill>
              </a:rPr>
              <a:t>从标签的分类中可以看出</a:t>
            </a:r>
            <a:r>
              <a:rPr lang="en-US" altLang="zh-CN" sz="1200" dirty="0">
                <a:solidFill>
                  <a:srgbClr val="067D17"/>
                </a:solidFill>
              </a:rPr>
              <a:t>: </a:t>
            </a:r>
            <a:r>
              <a:rPr lang="zh-CN" altLang="en-US" sz="1200" dirty="0">
                <a:solidFill>
                  <a:srgbClr val="067D17"/>
                </a:solidFill>
              </a:rPr>
              <a:t>属于标签分类不平衡样本</a:t>
            </a:r>
            <a:r>
              <a:rPr lang="en-US" altLang="zh-CN" sz="1200" dirty="0">
                <a:solidFill>
                  <a:srgbClr val="067D17"/>
                </a:solidFill>
              </a:rPr>
              <a:t>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特征筛选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196236" y="1357169"/>
            <a:ext cx="6732282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matplotlib.pyplot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 err="1"/>
              <a:t>plt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/>
              <a:t>seaborn </a:t>
            </a:r>
            <a:r>
              <a:rPr lang="en-GB" altLang="zh-CN" sz="1200" dirty="0">
                <a:solidFill>
                  <a:srgbClr val="0033B3"/>
                </a:solidFill>
              </a:rPr>
              <a:t>as </a:t>
            </a:r>
            <a:r>
              <a:rPr lang="en-GB" altLang="zh-CN" sz="1200" dirty="0" err="1"/>
              <a:t>sns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dm02_</a:t>
            </a:r>
            <a:r>
              <a:rPr lang="zh-CN" altLang="en-US" sz="1200" dirty="0">
                <a:solidFill>
                  <a:srgbClr val="00627A"/>
                </a:solidFill>
              </a:rPr>
              <a:t>特征筛选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‘./data/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</a:t>
            </a:r>
            <a:r>
              <a:rPr lang="en-GB" altLang="zh-CN" sz="1200" dirty="0"/>
              <a:t>={</a:t>
            </a:r>
            <a:r>
              <a:rPr lang="en-GB" altLang="zh-CN" sz="1200" dirty="0">
                <a:solidFill>
                  <a:srgbClr val="067D17"/>
                </a:solidFill>
              </a:rPr>
              <a:t>‘</a:t>
            </a:r>
            <a:r>
              <a:rPr lang="en-GB" altLang="zh-CN" sz="1200" dirty="0" err="1">
                <a:solidFill>
                  <a:srgbClr val="067D17"/>
                </a:solidFill>
              </a:rPr>
              <a:t>Churn_Yes</a:t>
            </a:r>
            <a:r>
              <a:rPr lang="en-GB" altLang="zh-CN" sz="1200" dirty="0">
                <a:solidFill>
                  <a:srgbClr val="067D17"/>
                </a:solidFill>
              </a:rPr>
              <a:t>’</a:t>
            </a:r>
            <a:r>
              <a:rPr lang="en-GB" altLang="zh-CN" sz="1200" dirty="0"/>
              <a:t>: </a:t>
            </a:r>
            <a:r>
              <a:rPr lang="en-GB" altLang="zh-CN" sz="1200" dirty="0">
                <a:solidFill>
                  <a:srgbClr val="067D17"/>
                </a:solidFill>
              </a:rPr>
              <a:t>‘flag’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查看标签的分布情况 </a:t>
            </a:r>
            <a:r>
              <a:rPr lang="en-US" altLang="zh-CN" sz="1200" i="1" dirty="0">
                <a:solidFill>
                  <a:srgbClr val="8C8C8C"/>
                </a:solidFill>
              </a:rPr>
              <a:t>0.26</a:t>
            </a:r>
            <a:r>
              <a:rPr lang="zh-CN" altLang="en-US" sz="1200" i="1" dirty="0">
                <a:solidFill>
                  <a:srgbClr val="8C8C8C"/>
                </a:solidFill>
              </a:rPr>
              <a:t>用户流失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value_counts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churn_pd.flag.value_counts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</a:t>
            </a:r>
            <a:r>
              <a:rPr lang="en-US" altLang="zh-CN" sz="1200" i="1" dirty="0">
                <a:solidFill>
                  <a:srgbClr val="8C8C8C"/>
                </a:solidFill>
              </a:rPr>
              <a:t>5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</a:rPr>
              <a:t>查看</a:t>
            </a:r>
            <a:r>
              <a:rPr lang="en-GB" altLang="zh-CN" sz="1200" i="1" dirty="0" err="1">
                <a:solidFill>
                  <a:srgbClr val="8C8C8C"/>
                </a:solidFill>
              </a:rPr>
              <a:t>Contract_Month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zh-CN" altLang="en-US" sz="1200" i="1" dirty="0">
                <a:solidFill>
                  <a:srgbClr val="8C8C8C"/>
                </a:solidFill>
              </a:rPr>
              <a:t>是否月签约流失情况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sns.countplot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data</a:t>
            </a:r>
            <a:r>
              <a:rPr lang="en-GB" altLang="zh-CN" sz="1200" dirty="0"/>
              <a:t>=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</a:rPr>
              <a:t>y </a:t>
            </a:r>
            <a:r>
              <a:rPr lang="en-GB" altLang="zh-CN" sz="1200" dirty="0"/>
              <a:t>= </a:t>
            </a:r>
            <a:r>
              <a:rPr lang="en-GB" altLang="zh-CN" sz="1200" dirty="0">
                <a:solidFill>
                  <a:srgbClr val="067D17"/>
                </a:solidFill>
              </a:rPr>
              <a:t>“</a:t>
            </a:r>
            <a:r>
              <a:rPr lang="en-GB" altLang="zh-CN" sz="1200" dirty="0" err="1">
                <a:solidFill>
                  <a:srgbClr val="067D17"/>
                </a:solidFill>
              </a:rPr>
              <a:t>Contract_Month</a:t>
            </a:r>
            <a:r>
              <a:rPr lang="en-GB" altLang="zh-CN" sz="1200" dirty="0">
                <a:solidFill>
                  <a:srgbClr val="067D17"/>
                </a:solidFill>
              </a:rPr>
              <a:t>”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660099"/>
                </a:solidFill>
              </a:rPr>
              <a:t>hue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</a:rPr>
              <a:t>‘flag’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plt.show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endParaRPr lang="en-GB" altLang="zh-CN" sz="1200" dirty="0">
              <a:solidFill>
                <a:srgbClr val="0033B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概率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6" y="1492093"/>
            <a:ext cx="4928079" cy="1655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事件发生的可能性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22876" y="2652361"/>
            <a:ext cx="7094310" cy="14698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联合概率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</a:rPr>
              <a:t>指两个或多个随机变量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öhne"/>
              </a:rPr>
              <a:t>同时发生的概率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/>
              <p:cNvSpPr txBox="1"/>
              <p:nvPr/>
            </p:nvSpPr>
            <p:spPr>
              <a:xfrm>
                <a:off x="1571988" y="2229097"/>
                <a:ext cx="3052051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北京早上堵车的可能性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88" y="2229097"/>
                <a:ext cx="3052051" cy="1246548"/>
              </a:xfrm>
              <a:prstGeom prst="rect">
                <a:avLst/>
              </a:prstGeom>
              <a:blipFill rotWithShape="1">
                <a:blip r:embed="rId1"/>
                <a:stretch>
                  <a:fillRect l="-12" t="-20" r="2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占位符 2"/>
              <p:cNvSpPr txBox="1"/>
              <p:nvPr/>
            </p:nvSpPr>
            <p:spPr>
              <a:xfrm>
                <a:off x="4316906" y="2229096"/>
                <a:ext cx="3142440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中午堵车的可能性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0.3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06" y="2229096"/>
                <a:ext cx="3142440" cy="1246548"/>
              </a:xfrm>
              <a:prstGeom prst="rect">
                <a:avLst/>
              </a:prstGeom>
              <a:blipFill rotWithShape="1">
                <a:blip r:embed="rId2"/>
                <a:stretch>
                  <a:fillRect l="-6" t="-2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占位符 2"/>
              <p:cNvSpPr txBox="1"/>
              <p:nvPr/>
            </p:nvSpPr>
            <p:spPr>
              <a:xfrm>
                <a:off x="6945513" y="2229096"/>
                <a:ext cx="4095487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晚上堵车的可能性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0.4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13" y="2229096"/>
                <a:ext cx="4095487" cy="1246548"/>
              </a:xfrm>
              <a:prstGeom prst="rect">
                <a:avLst/>
              </a:prstGeom>
              <a:blipFill rotWithShape="1">
                <a:blip r:embed="rId3"/>
                <a:stretch>
                  <a:fillRect l="-13" t="-20" r="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1589408" y="1979554"/>
            <a:ext cx="8457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联合概率和条件概率是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概率论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中的基本概念，它们用于描述随机变量之间的关系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占位符 2"/>
              <p:cNvSpPr txBox="1"/>
              <p:nvPr/>
            </p:nvSpPr>
            <p:spPr>
              <a:xfrm>
                <a:off x="1688602" y="3242307"/>
                <a:ext cx="6231940" cy="435376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早上同时堵车的概率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0.49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8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602" y="3242307"/>
                <a:ext cx="6231940" cy="435376"/>
              </a:xfrm>
              <a:prstGeom prst="rect">
                <a:avLst/>
              </a:prstGeom>
              <a:blipFill rotWithShape="1">
                <a:blip r:embed="rId4"/>
                <a:stretch>
                  <a:fillRect l="-2" t="-145" r="3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2"/>
          <p:cNvSpPr txBox="1"/>
          <p:nvPr/>
        </p:nvSpPr>
        <p:spPr>
          <a:xfrm>
            <a:off x="1002997" y="3794914"/>
            <a:ext cx="8599240" cy="14698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条件概率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表示事件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在另外一个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事件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</a:rPr>
              <a:t>已经发生条件下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的发生概率，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P(</a:t>
            </a: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a|b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</a:rPr>
              <a:t>)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占位符 2"/>
              <p:cNvSpPr txBox="1"/>
              <p:nvPr/>
            </p:nvSpPr>
            <p:spPr>
              <a:xfrm>
                <a:off x="1668723" y="4333635"/>
                <a:ext cx="7006354" cy="124654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周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早上 堵车的情况下，中午再堵车的概率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|</m:t>
                        </m:r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*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0.3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0.21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3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23" y="4333635"/>
                <a:ext cx="7006354" cy="1246548"/>
              </a:xfrm>
              <a:prstGeom prst="rect">
                <a:avLst/>
              </a:prstGeom>
              <a:blipFill rotWithShape="1">
                <a:blip r:embed="rId5"/>
                <a:stretch>
                  <a:fillRect l="-8" t="-32" r="5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电信客户流失预测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模型训练与评测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935357" y="1476438"/>
            <a:ext cx="5318592" cy="489364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sklearn.model_selection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train_test_split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sklearn.linear_model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LogisticRegression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/>
              <a:t>sklearn.metrics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</a:rPr>
              <a:t>import </a:t>
            </a:r>
            <a:r>
              <a:rPr lang="en-GB" altLang="zh-CN" sz="1200" dirty="0" err="1"/>
              <a:t>accuracy_score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roc_auc_score</a:t>
            </a:r>
            <a:endParaRPr lang="en-GB" altLang="zh-CN" sz="1200" dirty="0"/>
          </a:p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</a:rPr>
              <a:t>dm03_</a:t>
            </a:r>
            <a:r>
              <a:rPr lang="zh-CN" altLang="en-US" sz="1200" dirty="0">
                <a:solidFill>
                  <a:srgbClr val="00627A"/>
                </a:solidFill>
              </a:rPr>
              <a:t>模型训练和评测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</a:rPr>
              <a:t>数据基本处理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pd.read_csv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'./data/</a:t>
            </a:r>
            <a:r>
              <a:rPr lang="en-GB" altLang="zh-CN" sz="1200" dirty="0" err="1">
                <a:solidFill>
                  <a:srgbClr val="067D17"/>
                </a:solidFill>
              </a:rPr>
              <a:t>churn.csv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1-1 </a:t>
            </a:r>
            <a:r>
              <a:rPr lang="zh-CN" altLang="en-US" sz="1200" i="1" dirty="0">
                <a:solidFill>
                  <a:srgbClr val="8C8C8C"/>
                </a:solidFill>
              </a:rPr>
              <a:t>处理类别型的数据 类别型数据做</a:t>
            </a:r>
            <a:r>
              <a:rPr lang="en-GB" altLang="zh-CN" sz="1200" i="1" dirty="0">
                <a:solidFill>
                  <a:srgbClr val="8C8C8C"/>
                </a:solidFill>
              </a:rPr>
              <a:t>one-hot</a:t>
            </a:r>
            <a:r>
              <a:rPr lang="zh-CN" altLang="en-US" sz="1200" i="1" dirty="0">
                <a:solidFill>
                  <a:srgbClr val="8C8C8C"/>
                </a:solidFill>
              </a:rPr>
              <a:t>编码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pd.get_dummies</a:t>
            </a:r>
            <a:r>
              <a:rPr lang="en-GB" altLang="zh-CN" sz="1200" dirty="0"/>
              <a:t>(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1-2 </a:t>
            </a:r>
            <a:r>
              <a:rPr lang="zh-CN" altLang="en-US" sz="1200" i="1" dirty="0">
                <a:solidFill>
                  <a:srgbClr val="8C8C8C"/>
                </a:solidFill>
              </a:rPr>
              <a:t>去除列 </a:t>
            </a:r>
            <a:r>
              <a:rPr lang="en-GB" altLang="zh-CN" sz="1200" i="1" dirty="0" err="1">
                <a:solidFill>
                  <a:srgbClr val="8C8C8C"/>
                </a:solidFill>
              </a:rPr>
              <a:t>Churn_no</a:t>
            </a:r>
            <a:r>
              <a:rPr lang="en-GB" altLang="zh-CN" sz="1200" i="1" dirty="0">
                <a:solidFill>
                  <a:srgbClr val="8C8C8C"/>
                </a:solidFill>
              </a:rPr>
              <a:t> </a:t>
            </a:r>
            <a:r>
              <a:rPr lang="en-GB" altLang="zh-CN" sz="1200" i="1" dirty="0" err="1">
                <a:solidFill>
                  <a:srgbClr val="8C8C8C"/>
                </a:solidFill>
              </a:rPr>
              <a:t>gender_Male</a:t>
            </a:r>
            <a:r>
              <a:rPr lang="en-GB" altLang="zh-CN" sz="1200" i="1" dirty="0">
                <a:solidFill>
                  <a:srgbClr val="8C8C8C"/>
                </a:solidFill>
              </a:rPr>
              <a:t> # </a:t>
            </a:r>
            <a:r>
              <a:rPr lang="en-GB" altLang="zh-CN" sz="1200" i="1" dirty="0" err="1">
                <a:solidFill>
                  <a:srgbClr val="8C8C8C"/>
                </a:solidFill>
              </a:rPr>
              <a:t>nplace</a:t>
            </a:r>
            <a:r>
              <a:rPr lang="en-GB" altLang="zh-CN" sz="1200" i="1" dirty="0">
                <a:solidFill>
                  <a:srgbClr val="8C8C8C"/>
                </a:solidFill>
              </a:rPr>
              <a:t>=True </a:t>
            </a:r>
            <a:r>
              <a:rPr lang="zh-CN" altLang="en-US" sz="1200" i="1" dirty="0">
                <a:solidFill>
                  <a:srgbClr val="8C8C8C"/>
                </a:solidFill>
              </a:rPr>
              <a:t>在原来的数据上进行删除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churn_pd.drop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Churn_No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gender_Male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], </a:t>
            </a:r>
            <a:r>
              <a:rPr lang="en-GB" altLang="zh-CN" sz="1200" dirty="0">
                <a:solidFill>
                  <a:srgbClr val="660099"/>
                </a:solidFill>
              </a:rPr>
              <a:t>axis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1-3 </a:t>
            </a:r>
            <a:r>
              <a:rPr lang="zh-CN" altLang="en-US" sz="1200" i="1" dirty="0">
                <a:solidFill>
                  <a:srgbClr val="8C8C8C"/>
                </a:solidFill>
              </a:rPr>
              <a:t>列标签重命名 打印列名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churn_pd.rename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660099"/>
                </a:solidFill>
              </a:rPr>
              <a:t>columns</a:t>
            </a:r>
            <a:r>
              <a:rPr lang="en-GB" altLang="zh-CN" sz="1200" dirty="0"/>
              <a:t>={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Churn_Yes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: </a:t>
            </a:r>
            <a:r>
              <a:rPr lang="en-GB" altLang="zh-CN" sz="1200" dirty="0">
                <a:solidFill>
                  <a:srgbClr val="067D17"/>
                </a:solidFill>
              </a:rPr>
              <a:t>'flag'</a:t>
            </a:r>
            <a:r>
              <a:rPr lang="en-GB" altLang="zh-CN" sz="1200" dirty="0"/>
              <a:t>}, </a:t>
            </a:r>
            <a:r>
              <a:rPr lang="en-GB" altLang="zh-CN" sz="1200" dirty="0" err="1">
                <a:solidFill>
                  <a:srgbClr val="660099"/>
                </a:solidFill>
              </a:rPr>
              <a:t>inplace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033B3"/>
                </a:solidFill>
              </a:rPr>
              <a:t>True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</a:rPr>
              <a:t>特征处理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US" altLang="zh-CN" sz="1200" i="1" dirty="0">
                <a:solidFill>
                  <a:srgbClr val="8C8C8C"/>
                </a:solidFill>
              </a:rPr>
              <a:t># 2-1 </a:t>
            </a:r>
            <a:r>
              <a:rPr lang="zh-CN" altLang="en-US" sz="1200" i="1" dirty="0">
                <a:solidFill>
                  <a:srgbClr val="8C8C8C"/>
                </a:solidFill>
              </a:rPr>
              <a:t>确定目标值和特征值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/>
              <a:t>x =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[[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Contract_Month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internet_other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PaymentElectronic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/>
              <a:t>]]</a:t>
            </a:r>
            <a:br>
              <a:rPr lang="en-GB" altLang="zh-CN" sz="1200" dirty="0"/>
            </a:br>
            <a:r>
              <a:rPr lang="en-GB" altLang="zh-CN" sz="1200" dirty="0"/>
              <a:t>    y = </a:t>
            </a:r>
            <a:r>
              <a:rPr lang="en-GB" altLang="zh-CN" sz="1200" dirty="0" err="1"/>
              <a:t>churn_pd</a:t>
            </a:r>
            <a:r>
              <a:rPr lang="en-GB" altLang="zh-CN" sz="1200" dirty="0"/>
              <a:t>[</a:t>
            </a:r>
            <a:r>
              <a:rPr lang="en-GB" altLang="zh-CN" sz="1200" dirty="0">
                <a:solidFill>
                  <a:srgbClr val="067D17"/>
                </a:solidFill>
              </a:rPr>
              <a:t>'flag'</a:t>
            </a:r>
            <a:r>
              <a:rPr lang="en-GB" altLang="zh-CN" sz="1200" dirty="0"/>
              <a:t>]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2-2 </a:t>
            </a:r>
            <a:r>
              <a:rPr lang="zh-CN" altLang="en-US" sz="1200" i="1" dirty="0">
                <a:solidFill>
                  <a:srgbClr val="8C8C8C"/>
                </a:solidFill>
              </a:rPr>
              <a:t>数据集划分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(x, y, </a:t>
            </a:r>
            <a:r>
              <a:rPr lang="en-GB" altLang="zh-CN" sz="1200" dirty="0" err="1">
                <a:solidFill>
                  <a:srgbClr val="660099"/>
                </a:solidFill>
              </a:rPr>
              <a:t>test_size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0.3</a:t>
            </a:r>
            <a:r>
              <a:rPr lang="en-GB" altLang="zh-CN" sz="1200" dirty="0"/>
              <a:t>,</a:t>
            </a:r>
            <a:endParaRPr lang="en-GB" altLang="zh-CN" sz="1200" dirty="0"/>
          </a:p>
          <a:p>
            <a:pPr>
              <a:defRPr/>
            </a:pPr>
            <a:r>
              <a:rPr lang="en-GB" altLang="zh-CN" sz="1200" dirty="0"/>
              <a:t> </a:t>
            </a:r>
            <a:r>
              <a:rPr lang="en-GB" altLang="zh-CN" sz="1200" dirty="0" err="1">
                <a:solidFill>
                  <a:srgbClr val="660099"/>
                </a:solidFill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</a:rPr>
              <a:t>100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6698973" y="1476438"/>
            <a:ext cx="4557670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</a:rPr>
              <a:t>实例化模型 训练模型 模型预测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/>
              <a:t>estimator =  </a:t>
            </a:r>
            <a:r>
              <a:rPr lang="en-GB" altLang="zh-CN" sz="1200" dirty="0" err="1"/>
              <a:t>LogisticRegression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</a:rPr>
              <a:t>模型评估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my_accuracy_score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accuracy_score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my_accuracy_score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my_accuracy_score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my_score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my_score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</a:rPr>
              <a:t>计算</a:t>
            </a:r>
            <a:r>
              <a:rPr lang="en-GB" altLang="zh-CN" sz="1200" i="1" dirty="0">
                <a:solidFill>
                  <a:srgbClr val="8C8C8C"/>
                </a:solidFill>
              </a:rPr>
              <a:t>AUC</a:t>
            </a:r>
            <a:r>
              <a:rPr lang="zh-CN" altLang="en-US" sz="1200" i="1" dirty="0">
                <a:solidFill>
                  <a:srgbClr val="8C8C8C"/>
                </a:solidFill>
              </a:rPr>
              <a:t>值</a:t>
            </a:r>
            <a:br>
              <a:rPr lang="zh-CN" altLang="en-US" sz="1200" i="1" dirty="0">
                <a:solidFill>
                  <a:srgbClr val="8C8C8C"/>
                </a:solidFill>
              </a:rPr>
            </a:br>
            <a:r>
              <a:rPr lang="zh-CN" altLang="en-US" sz="1200" i="1" dirty="0">
                <a:solidFill>
                  <a:srgbClr val="8C8C8C"/>
                </a:solidFill>
              </a:rPr>
              <a:t>    </a:t>
            </a:r>
            <a:r>
              <a:rPr lang="en-GB" altLang="zh-CN" sz="1200" dirty="0" err="1"/>
              <a:t>my_roc_auc_score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roc_auc_score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</a:rPr>
              <a:t>my_roc_auc_score</a:t>
            </a:r>
            <a:r>
              <a:rPr lang="en-GB" altLang="zh-CN" sz="1200" dirty="0">
                <a:solidFill>
                  <a:srgbClr val="067D17"/>
                </a:solidFill>
              </a:rPr>
              <a:t>--&gt;'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my_roc_auc_score</a:t>
            </a:r>
            <a:r>
              <a:rPr lang="en-GB" altLang="zh-CN" sz="1200" dirty="0"/>
              <a:t>)</a:t>
            </a:r>
            <a:endParaRPr lang="en-GB" altLang="zh-CN" sz="1200" dirty="0"/>
          </a:p>
          <a:p>
            <a:pPr lvl="0">
              <a:defRPr/>
            </a:pPr>
            <a:endParaRPr lang="en-GB" altLang="zh-CN" sz="1200" dirty="0">
              <a:solidFill>
                <a:srgbClr val="0033B3"/>
              </a:solidFill>
              <a:latin typeface="Calibri" panose="020F0502020204030204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from </a:t>
            </a:r>
            <a:r>
              <a:rPr lang="en-GB" altLang="zh-CN" sz="1200" dirty="0" err="1">
                <a:solidFill>
                  <a:srgbClr val="0033B3"/>
                </a:solidFill>
              </a:rPr>
              <a:t>sklearn.metrics</a:t>
            </a:r>
            <a:r>
              <a:rPr lang="en-GB" altLang="zh-CN" sz="1200" dirty="0">
                <a:solidFill>
                  <a:srgbClr val="0033B3"/>
                </a:solidFill>
              </a:rPr>
              <a:t> import 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    result = 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r>
              <a:rPr lang="en-GB" altLang="zh-CN" sz="1200" dirty="0">
                <a:solidFill>
                  <a:srgbClr val="0033B3"/>
                </a:solidFill>
              </a:rPr>
              <a:t>(</a:t>
            </a:r>
            <a:r>
              <a:rPr lang="en-GB" altLang="zh-CN" sz="1200" dirty="0" err="1">
                <a:solidFill>
                  <a:srgbClr val="0033B3"/>
                </a:solidFill>
              </a:rPr>
              <a:t>y_test</a:t>
            </a:r>
            <a:r>
              <a:rPr lang="en-GB" altLang="zh-CN" sz="1200" dirty="0">
                <a:solidFill>
                  <a:srgbClr val="0033B3"/>
                </a:solidFill>
              </a:rPr>
              <a:t>, </a:t>
            </a:r>
            <a:r>
              <a:rPr lang="en-GB" altLang="zh-CN" sz="1200" dirty="0" err="1">
                <a:solidFill>
                  <a:srgbClr val="0033B3"/>
                </a:solidFill>
              </a:rPr>
              <a:t>y_pred</a:t>
            </a:r>
            <a:r>
              <a:rPr lang="en-GB" altLang="zh-CN" sz="1200" dirty="0">
                <a:solidFill>
                  <a:srgbClr val="0033B3"/>
                </a:solidFill>
              </a:rPr>
              <a:t>, </a:t>
            </a:r>
            <a:r>
              <a:rPr lang="en-GB" altLang="zh-CN" sz="1200" dirty="0" err="1">
                <a:solidFill>
                  <a:srgbClr val="0033B3"/>
                </a:solidFill>
              </a:rPr>
              <a:t>target_names</a:t>
            </a:r>
            <a:r>
              <a:rPr lang="en-GB" altLang="zh-CN" sz="1200" dirty="0">
                <a:solidFill>
                  <a:srgbClr val="0033B3"/>
                </a:solidFill>
              </a:rPr>
              <a:t>=['flag0', 'flag1'])</a:t>
            </a:r>
            <a:endParaRPr lang="en-GB" altLang="zh-CN" sz="1200" dirty="0">
              <a:solidFill>
                <a:srgbClr val="0033B3"/>
              </a:solidFill>
            </a:endParaRPr>
          </a:p>
          <a:p>
            <a:pPr lvl="0">
              <a:defRPr/>
            </a:pPr>
            <a:r>
              <a:rPr lang="en-GB" altLang="zh-CN" sz="1200" dirty="0">
                <a:solidFill>
                  <a:srgbClr val="0033B3"/>
                </a:solidFill>
              </a:rPr>
              <a:t>    print('</a:t>
            </a:r>
            <a:r>
              <a:rPr lang="en-GB" altLang="zh-CN" sz="1200" dirty="0" err="1">
                <a:solidFill>
                  <a:srgbClr val="0033B3"/>
                </a:solidFill>
              </a:rPr>
              <a:t>classification_report</a:t>
            </a:r>
            <a:r>
              <a:rPr lang="en-GB" altLang="zh-CN" sz="1200" dirty="0">
                <a:solidFill>
                  <a:srgbClr val="0033B3"/>
                </a:solidFill>
              </a:rPr>
              <a:t> result-&gt;\n', result)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>
              <a:defRPr/>
            </a:pP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极大似然估计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极大似然估计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4645" y="1986375"/>
            <a:ext cx="518702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核心思想：根据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观测到的结果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估计模型算法中的未知参数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002998" y="2965147"/>
            <a:ext cx="148502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文本占位符 2"/>
          <p:cNvSpPr txBox="1"/>
          <p:nvPr/>
        </p:nvSpPr>
        <p:spPr>
          <a:xfrm>
            <a:off x="1668723" y="3535765"/>
            <a:ext cx="8145128" cy="116634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假设有一枚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不均匀的硬币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，出现正面的概率和反面的概率是不同的。假定出现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正面的概率为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𝜃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抛了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次得到如下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现象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正面，反面，反面，正面，正面，正面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}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。每次投掷事件都是相互独立的。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则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根据产生的现象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，来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估计参数𝜃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是多少？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ïṧlïḋé"/>
          <p:cNvSpPr/>
          <p:nvPr/>
        </p:nvSpPr>
        <p:spPr>
          <a:xfrm>
            <a:off x="8229600" y="1027242"/>
            <a:ext cx="2215299" cy="659854"/>
          </a:xfrm>
          <a:prstGeom prst="ellipse">
            <a:avLst/>
          </a:prstGeom>
          <a:solidFill>
            <a:srgbClr val="AD2A26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3" name="îŝ1iḑê"/>
          <p:cNvSpPr/>
          <p:nvPr/>
        </p:nvSpPr>
        <p:spPr bwMode="auto">
          <a:xfrm>
            <a:off x="8921023" y="2719915"/>
            <a:ext cx="478842" cy="519703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rgbClr val="4C525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16" name="文本占位符 9"/>
          <p:cNvSpPr txBox="1"/>
          <p:nvPr/>
        </p:nvSpPr>
        <p:spPr>
          <a:xfrm>
            <a:off x="8743818" y="1071329"/>
            <a:ext cx="1146389" cy="659854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未知参数</a:t>
            </a:r>
            <a:r>
              <a:rPr lang="en-US" altLang="zh-CN" dirty="0"/>
              <a:t>p</a:t>
            </a:r>
            <a:endParaRPr lang="en-US" altLang="zh-CN" dirty="0"/>
          </a:p>
          <a:p>
            <a:r>
              <a:rPr lang="zh-CN" altLang="en-US" dirty="0"/>
              <a:t>待估计</a:t>
            </a:r>
            <a:endParaRPr lang="en-US" altLang="zh-CN" dirty="0"/>
          </a:p>
        </p:txBody>
      </p:sp>
      <p:sp>
        <p:nvSpPr>
          <p:cNvPr id="20" name="íšļïdè"/>
          <p:cNvSpPr/>
          <p:nvPr/>
        </p:nvSpPr>
        <p:spPr>
          <a:xfrm>
            <a:off x="10531285" y="2724144"/>
            <a:ext cx="605430" cy="515474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21" name="iṧḻïdé"/>
          <p:cNvSpPr/>
          <p:nvPr/>
        </p:nvSpPr>
        <p:spPr>
          <a:xfrm>
            <a:off x="7923070" y="2722078"/>
            <a:ext cx="604781" cy="47744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22" name="iṡḷidé"/>
          <p:cNvSpPr/>
          <p:nvPr/>
        </p:nvSpPr>
        <p:spPr>
          <a:xfrm>
            <a:off x="9674239" y="2719916"/>
            <a:ext cx="589911" cy="519702"/>
          </a:xfrm>
          <a:custGeom>
            <a:avLst/>
            <a:gdLst>
              <a:gd name="connsiteX0" fmla="*/ 0 w 609050"/>
              <a:gd name="connsiteY0" fmla="*/ 411255 h 550128"/>
              <a:gd name="connsiteX1" fmla="*/ 25953 w 609050"/>
              <a:gd name="connsiteY1" fmla="*/ 426310 h 550128"/>
              <a:gd name="connsiteX2" fmla="*/ 202989 w 609050"/>
              <a:gd name="connsiteY2" fmla="*/ 463367 h 550128"/>
              <a:gd name="connsiteX3" fmla="*/ 219808 w 609050"/>
              <a:gd name="connsiteY3" fmla="*/ 462933 h 550128"/>
              <a:gd name="connsiteX4" fmla="*/ 251707 w 609050"/>
              <a:gd name="connsiteY4" fmla="*/ 518375 h 550128"/>
              <a:gd name="connsiteX5" fmla="*/ 202989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0 w 609050"/>
              <a:gd name="connsiteY9" fmla="*/ 347531 h 550128"/>
              <a:gd name="connsiteX10" fmla="*/ 204781 w 609050"/>
              <a:gd name="connsiteY10" fmla="*/ 347531 h 550128"/>
              <a:gd name="connsiteX11" fmla="*/ 203040 w 609050"/>
              <a:gd name="connsiteY11" fmla="*/ 376355 h 550128"/>
              <a:gd name="connsiteX12" fmla="*/ 204781 w 609050"/>
              <a:gd name="connsiteY12" fmla="*/ 405469 h 550128"/>
              <a:gd name="connsiteX13" fmla="*/ 203040 w 609050"/>
              <a:gd name="connsiteY13" fmla="*/ 405469 h 550128"/>
              <a:gd name="connsiteX14" fmla="*/ 0 w 609050"/>
              <a:gd name="connsiteY14" fmla="*/ 318562 h 550128"/>
              <a:gd name="connsiteX15" fmla="*/ 435036 w 609050"/>
              <a:gd name="connsiteY15" fmla="*/ 202593 h 550128"/>
              <a:gd name="connsiteX16" fmla="*/ 609050 w 609050"/>
              <a:gd name="connsiteY16" fmla="*/ 376361 h 550128"/>
              <a:gd name="connsiteX17" fmla="*/ 435036 w 609050"/>
              <a:gd name="connsiteY17" fmla="*/ 550128 h 550128"/>
              <a:gd name="connsiteX18" fmla="*/ 317721 w 609050"/>
              <a:gd name="connsiteY18" fmla="*/ 504659 h 550128"/>
              <a:gd name="connsiteX19" fmla="*/ 280888 w 609050"/>
              <a:gd name="connsiteY19" fmla="*/ 457018 h 550128"/>
              <a:gd name="connsiteX20" fmla="*/ 262761 w 609050"/>
              <a:gd name="connsiteY20" fmla="*/ 401267 h 550128"/>
              <a:gd name="connsiteX21" fmla="*/ 261021 w 609050"/>
              <a:gd name="connsiteY21" fmla="*/ 376361 h 550128"/>
              <a:gd name="connsiteX22" fmla="*/ 264067 w 609050"/>
              <a:gd name="connsiteY22" fmla="*/ 343634 h 550128"/>
              <a:gd name="connsiteX23" fmla="*/ 290024 w 609050"/>
              <a:gd name="connsiteY23" fmla="*/ 280499 h 550128"/>
              <a:gd name="connsiteX24" fmla="*/ 405888 w 609050"/>
              <a:gd name="connsiteY24" fmla="*/ 205055 h 550128"/>
              <a:gd name="connsiteX25" fmla="*/ 435036 w 609050"/>
              <a:gd name="connsiteY25" fmla="*/ 202593 h 550128"/>
              <a:gd name="connsiteX26" fmla="*/ 0 w 609050"/>
              <a:gd name="connsiteY26" fmla="*/ 179589 h 550128"/>
              <a:gd name="connsiteX27" fmla="*/ 25955 w 609050"/>
              <a:gd name="connsiteY27" fmla="*/ 194643 h 550128"/>
              <a:gd name="connsiteX28" fmla="*/ 203003 w 609050"/>
              <a:gd name="connsiteY28" fmla="*/ 231699 h 550128"/>
              <a:gd name="connsiteX29" fmla="*/ 256364 w 609050"/>
              <a:gd name="connsiteY29" fmla="*/ 228804 h 550128"/>
              <a:gd name="connsiteX30" fmla="*/ 219968 w 609050"/>
              <a:gd name="connsiteY30" fmla="*/ 289166 h 550128"/>
              <a:gd name="connsiteX31" fmla="*/ 203003 w 609050"/>
              <a:gd name="connsiteY31" fmla="*/ 289600 h 550128"/>
              <a:gd name="connsiteX32" fmla="*/ 0 w 609050"/>
              <a:gd name="connsiteY32" fmla="*/ 202749 h 550128"/>
              <a:gd name="connsiteX33" fmla="*/ 203017 w 609050"/>
              <a:gd name="connsiteY33" fmla="*/ 0 h 550128"/>
              <a:gd name="connsiteX34" fmla="*/ 406034 w 609050"/>
              <a:gd name="connsiteY34" fmla="*/ 86902 h 550128"/>
              <a:gd name="connsiteX35" fmla="*/ 203017 w 609050"/>
              <a:gd name="connsiteY35" fmla="*/ 173804 h 550128"/>
              <a:gd name="connsiteX36" fmla="*/ 0 w 609050"/>
              <a:gd name="connsiteY36" fmla="*/ 86902 h 550128"/>
              <a:gd name="connsiteX37" fmla="*/ 203017 w 609050"/>
              <a:gd name="connsiteY37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4" y="416611"/>
                  <a:pt x="16529" y="421677"/>
                  <a:pt x="25953" y="426310"/>
                </a:cubicBezTo>
                <a:cubicBezTo>
                  <a:pt x="73656" y="450194"/>
                  <a:pt x="136583" y="463367"/>
                  <a:pt x="202989" y="463367"/>
                </a:cubicBezTo>
                <a:cubicBezTo>
                  <a:pt x="208644" y="463367"/>
                  <a:pt x="214154" y="463222"/>
                  <a:pt x="219808" y="462933"/>
                </a:cubicBezTo>
                <a:cubicBezTo>
                  <a:pt x="227783" y="483054"/>
                  <a:pt x="238657" y="501583"/>
                  <a:pt x="251707" y="518375"/>
                </a:cubicBezTo>
                <a:cubicBezTo>
                  <a:pt x="236193" y="520256"/>
                  <a:pt x="219953" y="521125"/>
                  <a:pt x="202989" y="521125"/>
                </a:cubicBezTo>
                <a:cubicBezTo>
                  <a:pt x="86850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6" y="300746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0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0" y="366651"/>
                  <a:pt x="203040" y="376355"/>
                </a:cubicBezTo>
                <a:cubicBezTo>
                  <a:pt x="203040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0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4" y="532896"/>
                  <a:pt x="317721" y="504659"/>
                </a:cubicBezTo>
                <a:cubicBezTo>
                  <a:pt x="302785" y="491192"/>
                  <a:pt x="290314" y="474974"/>
                  <a:pt x="280888" y="457018"/>
                </a:cubicBezTo>
                <a:cubicBezTo>
                  <a:pt x="271897" y="439930"/>
                  <a:pt x="265517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0"/>
                  <a:pt x="262036" y="354350"/>
                  <a:pt x="264067" y="343634"/>
                </a:cubicBezTo>
                <a:cubicBezTo>
                  <a:pt x="268417" y="320755"/>
                  <a:pt x="277408" y="299324"/>
                  <a:pt x="290024" y="280499"/>
                </a:cubicBezTo>
                <a:cubicBezTo>
                  <a:pt x="316126" y="241256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699"/>
                  <a:pt x="203003" y="231699"/>
                </a:cubicBezTo>
                <a:cubicBezTo>
                  <a:pt x="221128" y="231699"/>
                  <a:pt x="238963" y="230686"/>
                  <a:pt x="256364" y="228804"/>
                </a:cubicBezTo>
                <a:cubicBezTo>
                  <a:pt x="241284" y="246754"/>
                  <a:pt x="228958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rgbClr val="4C525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/>
          </a:p>
        </p:txBody>
      </p:sp>
      <p:sp>
        <p:nvSpPr>
          <p:cNvPr id="27" name="下箭头 26"/>
          <p:cNvSpPr/>
          <p:nvPr/>
        </p:nvSpPr>
        <p:spPr>
          <a:xfrm>
            <a:off x="9234163" y="1879796"/>
            <a:ext cx="165701" cy="65985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endCxn id="10" idx="6"/>
          </p:cNvCxnSpPr>
          <p:nvPr/>
        </p:nvCxnSpPr>
        <p:spPr>
          <a:xfrm rot="16200000" flipV="1">
            <a:off x="10056266" y="1745802"/>
            <a:ext cx="1479708" cy="702442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占位符 2"/>
          <p:cNvSpPr txBox="1"/>
          <p:nvPr/>
        </p:nvSpPr>
        <p:spPr>
          <a:xfrm>
            <a:off x="8728071" y="1973395"/>
            <a:ext cx="702442" cy="4236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产生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10996340" y="1927186"/>
            <a:ext cx="702442" cy="4236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估计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占位符 2"/>
              <p:cNvSpPr txBox="1"/>
              <p:nvPr/>
            </p:nvSpPr>
            <p:spPr>
              <a:xfrm>
                <a:off x="1425192" y="4953929"/>
                <a:ext cx="5031178" cy="161656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P(D|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 {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正面，反面，反面，正面，正面，正面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}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反面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反面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P(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正面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 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𝜃*𝜃*𝜃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问题转化为：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求此函数的极大值时，估计𝜃为多少！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2" y="4953929"/>
                <a:ext cx="5031178" cy="1616564"/>
              </a:xfrm>
              <a:prstGeom prst="rect">
                <a:avLst/>
              </a:prstGeom>
              <a:blipFill rotWithShape="1">
                <a:blip r:embed="rId1"/>
                <a:stretch>
                  <a:fillRect l="-5" t="-18" r="6" b="-10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占位符 2"/>
              <p:cNvSpPr txBox="1"/>
              <p:nvPr/>
            </p:nvSpPr>
            <p:spPr>
              <a:xfrm>
                <a:off x="6573332" y="4859169"/>
                <a:ext cx="5031178" cy="186060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f(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令导数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=0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求极值，可估计出𝜃值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f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lang="en-GB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2(1-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)(-1)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        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b="0" i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lang="zh-CN" altLang="en-US" sz="1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Roboto" panose="02000000000000000000" pitchFamily="2" charset="0"/>
                        <a:ea typeface="Alibaba PuHuiTi" pitchFamily="18" charset="-122"/>
                        <a:cs typeface="Alibaba PuHuiTi" pitchFamily="18" charset="-122"/>
                      </a:rPr>
                      <m:t>𝜃</m:t>
                    </m:r>
                    <m:r>
                      <a:rPr lang="en-US" altLang="zh-CN" sz="1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lang="zh-CN" altLang="en-US" sz="1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Roboto" panose="02000000000000000000" pitchFamily="2" charset="0"/>
                        <a:ea typeface="Alibaba PuHuiTi" pitchFamily="18" charset="-122"/>
                        <a:cs typeface="Alibaba PuHuiTi" pitchFamily="18" charset="-122"/>
                      </a:rPr>
                      <m:t>𝜃</m:t>
                    </m:r>
                    <m:r>
                      <a:rPr lang="en-US" altLang="zh-CN" sz="1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(4-6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𝜃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从而得：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2/3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； 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Roboto" panose="02000000000000000000" pitchFamily="2" charset="0"/>
                            <a:ea typeface="Alibaba PuHuiTi" pitchFamily="18" charset="-122"/>
                            <a:cs typeface="Alibaba PuHuiTi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2/3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Roboto" panose="02000000000000000000" pitchFamily="2" charset="0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oboto" panose="02000000000000000000" pitchFamily="2" charset="0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32" y="4859169"/>
                <a:ext cx="5031178" cy="1860608"/>
              </a:xfrm>
              <a:prstGeom prst="rect">
                <a:avLst/>
              </a:prstGeom>
              <a:blipFill rotWithShape="1">
                <a:blip r:embed="rId2"/>
                <a:stretch>
                  <a:fillRect l="-9" t="-8" r="10" b="-10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逻辑回归数学基础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对数函数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对数函数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占位符 2"/>
              <p:cNvSpPr txBox="1"/>
              <p:nvPr/>
            </p:nvSpPr>
            <p:spPr>
              <a:xfrm>
                <a:off x="1414564" y="1856864"/>
                <a:ext cx="6325939" cy="78689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&gt;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≄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1),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那么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叫做以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为底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的对数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。记为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defRPr/>
                </a:pPr>
                <a:r>
                  <a:rPr lang="en-US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altLang="zh-CN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注意：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&gt;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&lt;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时对数函数的图像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defRPr/>
                </a:pP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4" y="1856864"/>
                <a:ext cx="6325939" cy="786894"/>
              </a:xfrm>
              <a:prstGeom prst="rect">
                <a:avLst/>
              </a:prstGeom>
              <a:blipFill rotWithShape="1">
                <a:blip r:embed="rId1"/>
                <a:stretch>
                  <a:fillRect l="-7" t="-16" r="8" b="-83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356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79" y="1295299"/>
            <a:ext cx="3108944" cy="233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占位符 2"/>
          <p:cNvSpPr txBox="1"/>
          <p:nvPr/>
        </p:nvSpPr>
        <p:spPr>
          <a:xfrm>
            <a:off x="1022877" y="2968795"/>
            <a:ext cx="301749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对数函数性质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161069" y="3499106"/>
          <a:ext cx="2941867" cy="29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" r:id="rId3" imgW="1943100" imgH="228600" progId="Equation.3">
                  <p:embed/>
                </p:oleObj>
              </mc:Choice>
              <mc:Fallback>
                <p:oleObj name="" r:id="rId3" imgW="19431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9" y="3499106"/>
                        <a:ext cx="2941867" cy="296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2594344" y="45172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2161067" y="3978135"/>
          <a:ext cx="2751175" cy="56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" r:id="rId5" imgW="1879600" imgH="393700" progId="Equation.3">
                  <p:embed/>
                </p:oleObj>
              </mc:Choice>
              <mc:Fallback>
                <p:oleObj name="" r:id="rId5" imgW="1879600" imgH="3937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7" y="3978135"/>
                        <a:ext cx="2751175" cy="561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161068" y="4721972"/>
          <a:ext cx="2283342" cy="37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" r:id="rId7" imgW="1459865" imgH="241300" progId="Equation.3">
                  <p:embed/>
                </p:oleObj>
              </mc:Choice>
              <mc:Fallback>
                <p:oleObj name="" r:id="rId7" imgW="1459865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68" y="4721972"/>
                        <a:ext cx="2283342" cy="377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4826483" y="4654280"/>
            <a:ext cx="2610293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635" indent="-381635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a&gt;0,a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0,M&gt;0,N&gt;0</a:t>
            </a:r>
            <a:endParaRPr lang="zh-CN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文本占位符 2"/>
          <p:cNvSpPr txBox="1"/>
          <p:nvPr/>
        </p:nvSpPr>
        <p:spPr>
          <a:xfrm>
            <a:off x="2227057" y="5278037"/>
            <a:ext cx="6325939" cy="45518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从对数运算性质来看：能把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几个概率联乘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的式子，改成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log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相加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的形式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95679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逻辑回归的作用？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845178" y="1256924"/>
            <a:ext cx="4798443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分类：二分类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5622" y="1742080"/>
            <a:ext cx="412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激活函数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sigmoid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作用？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835399" y="2136176"/>
            <a:ext cx="5767329" cy="3839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作用：把数值 映射到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5622" y="2643281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极大似然估计 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835399" y="3135767"/>
            <a:ext cx="6066804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通过极大化概率事件，来估计最优参数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3950" y="3704129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对数函数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835399" y="4256808"/>
          <a:ext cx="2941867" cy="29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" r:id="rId1" imgW="1943100" imgH="228600" progId="Equation.3">
                  <p:embed/>
                </p:oleObj>
              </mc:Choice>
              <mc:Fallback>
                <p:oleObj name="" r:id="rId1" imgW="1943100" imgH="228600" progId="Equation.3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399" y="4256808"/>
                        <a:ext cx="2941867" cy="296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845178" y="4746589"/>
          <a:ext cx="2283342" cy="37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" r:id="rId3" imgW="1459865" imgH="241300" progId="Equation.3">
                  <p:embed/>
                </p:oleObj>
              </mc:Choice>
              <mc:Fallback>
                <p:oleObj name="" r:id="rId3" imgW="1459865" imgH="241300" progId="Equation.3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178" y="4746589"/>
                        <a:ext cx="2283342" cy="377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</p:bldLst>
  </p:timing>
</p:sld>
</file>

<file path=ppt/tags/tag1.xml><?xml version="1.0" encoding="utf-8"?>
<p:tagLst xmlns:p="http://schemas.openxmlformats.org/presentationml/2006/main">
  <p:tag name="commondata" val="eyJoZGlkIjoiZDQyYmI2YWIwMGE0NjZkZjEwMWNhNGQwYzZmYTJjZTA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16288</Words>
  <Application>WPS 演示</Application>
  <PresentationFormat>宽屏</PresentationFormat>
  <Paragraphs>741</Paragraphs>
  <Slides>61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61</vt:i4>
      </vt:variant>
    </vt:vector>
  </HeadingPairs>
  <TitlesOfParts>
    <vt:vector size="100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Open Sans</vt:lpstr>
      <vt:lpstr>Segoe Print</vt:lpstr>
      <vt:lpstr>等线</vt:lpstr>
      <vt:lpstr>Roboto</vt:lpstr>
      <vt:lpstr>Cambria Math</vt:lpstr>
      <vt:lpstr>Söhne</vt:lpstr>
      <vt:lpstr>Times New Roman</vt:lpstr>
      <vt:lpstr>Calibri</vt:lpstr>
      <vt:lpstr>Arial Unicode MS</vt:lpstr>
      <vt:lpstr>BatangChe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Equation.3</vt:lpstr>
      <vt:lpstr>Equation.3</vt:lpstr>
      <vt:lpstr>Equation.3</vt:lpstr>
      <vt:lpstr>Equation.3</vt:lpstr>
      <vt:lpstr>Equation.3</vt:lpstr>
      <vt:lpstr>逻辑回归</vt:lpstr>
      <vt:lpstr>PowerPoint 演示文稿</vt:lpstr>
      <vt:lpstr>PowerPoint 演示文稿</vt:lpstr>
      <vt:lpstr> 逻辑回归的应用场景</vt:lpstr>
      <vt:lpstr> 逻辑回归数学基础 – sigmoid函数</vt:lpstr>
      <vt:lpstr> 逻辑回归数学基础 – 概率</vt:lpstr>
      <vt:lpstr> 逻辑回归数学基础 – 极大似然估计</vt:lpstr>
      <vt:lpstr> 逻辑回归数学基础 – 对数函数</vt:lpstr>
      <vt:lpstr>PowerPoint 演示文稿</vt:lpstr>
      <vt:lpstr>PowerPoint 演示文稿</vt:lpstr>
      <vt:lpstr>PowerPoint 演示文稿</vt:lpstr>
      <vt:lpstr>PowerPoint 演示文稿</vt:lpstr>
      <vt:lpstr> 逻辑回归原理 – 概念</vt:lpstr>
      <vt:lpstr> 逻辑回归原理 – 概念</vt:lpstr>
      <vt:lpstr> 逻辑回归原理 - 损失函数</vt:lpstr>
      <vt:lpstr> 损失函数</vt:lpstr>
      <vt:lpstr>损失函数</vt:lpstr>
      <vt:lpstr>PowerPoint 演示文稿</vt:lpstr>
      <vt:lpstr>PowerPoint 演示文稿</vt:lpstr>
      <vt:lpstr>PowerPoint 演示文稿</vt:lpstr>
      <vt:lpstr>PowerPoint 演示文稿</vt:lpstr>
      <vt:lpstr> 逻辑回归API函数和案例  – API介绍</vt:lpstr>
      <vt:lpstr> 逻辑回归API函数和案例  – 案例癌症分类预测</vt:lpstr>
      <vt:lpstr>PowerPoint 演示文稿</vt:lpstr>
      <vt:lpstr> 逻辑回归API函数和案例  – 癌症分类预测</vt:lpstr>
      <vt:lpstr>PowerPoint 演示文稿</vt:lpstr>
      <vt:lpstr>PowerPoint 演示文稿</vt:lpstr>
      <vt:lpstr>PowerPoint 演示文稿</vt:lpstr>
      <vt:lpstr>PowerPoint 演示文稿</vt:lpstr>
      <vt:lpstr> 分类评估方法 – 混淆矩阵</vt:lpstr>
      <vt:lpstr> 分类评估方法 – 混淆矩阵</vt:lpstr>
      <vt:lpstr> 分类评估方法 – 混淆矩阵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 分类评估方法 – 精确率、召回率、F1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分类评估方法 –ROC曲线、AUC指标</vt:lpstr>
      <vt:lpstr> 分类评估方法 – ROC曲线、AUC指标</vt:lpstr>
      <vt:lpstr> 分类评估方法 – ROC曲线、AUC指标</vt:lpstr>
      <vt:lpstr> 分类评估方法 – ROC曲线、AUC指标</vt:lpstr>
      <vt:lpstr> 分类评估方法 – ROC曲线、AUC指标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案例 –电信客户流失预测</vt:lpstr>
      <vt:lpstr> 案例 –电信客户流失预测</vt:lpstr>
      <vt:lpstr> 案例 –电信客户流失预测</vt:lpstr>
      <vt:lpstr> 案例 –电信客户流失预测 – 1数据基本处理</vt:lpstr>
      <vt:lpstr> 案例 –电信客户流失预测 – 特征筛选</vt:lpstr>
      <vt:lpstr> 案例 –电信客户流失预测 – 3 模型训练与评测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1308</cp:revision>
  <dcterms:created xsi:type="dcterms:W3CDTF">2020-03-31T02:23:00Z</dcterms:created>
  <dcterms:modified xsi:type="dcterms:W3CDTF">2024-10-08T16:30:22Z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02FEEB264B85499EA3A54EE4AD968737_12</vt:lpwstr>
  </property>
  <property fmtid="{D5CDD505-2E9C-101B-9397-08002B2CF9AE}" pid="3" name="KSOProductBuildVer">
    <vt:lpwstr>2052-12.1.0.18276</vt:lpwstr>
  </property>
</Properties>
</file>